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8" r:id="rId3"/>
    <p:sldId id="260" r:id="rId4"/>
    <p:sldId id="261" r:id="rId5"/>
    <p:sldId id="262" r:id="rId6"/>
    <p:sldId id="265" r:id="rId7"/>
    <p:sldId id="264" r:id="rId8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296" y="-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22" descr="LogoKC.BMP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29313" y="4572000"/>
            <a:ext cx="3000375" cy="210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57290" y="228599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 dirty="0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</p:spTree>
  </p:cSld>
  <p:clrMapOvr>
    <a:masterClrMapping/>
  </p:clrMapOvr>
  <p:transition spd="slow">
    <p:blinds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143536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</p:spTree>
  </p:cSld>
  <p:clrMapOvr>
    <a:masterClrMapping/>
  </p:clrMapOvr>
  <p:transition spd="slow">
    <p:blinds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9449" y="49182"/>
            <a:ext cx="6643734" cy="593736"/>
          </a:xfrm>
        </p:spPr>
        <p:txBody>
          <a:bodyPr anchor="t"/>
          <a:lstStyle>
            <a:lvl1pPr algn="l">
              <a:defRPr sz="3000" b="1" cap="none" baseline="0"/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785918" y="1571612"/>
            <a:ext cx="6772268" cy="228601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</p:cSld>
  <p:clrMapOvr>
    <a:masterClrMapping/>
  </p:clrMapOvr>
  <p:transition spd="slow">
    <p:blind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285860"/>
            <a:ext cx="4038600" cy="51435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285860"/>
            <a:ext cx="4038600" cy="51435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</p:spTree>
  </p:cSld>
  <p:clrMapOvr>
    <a:masterClrMapping/>
  </p:clrMapOvr>
  <p:transition spd="slow">
    <p:blinds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28596" y="114298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1928802"/>
            <a:ext cx="4040188" cy="457203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3438" y="114298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1928802"/>
            <a:ext cx="4041775" cy="457203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</p:spTree>
  </p:cSld>
  <p:clrMapOvr>
    <a:masterClrMapping/>
  </p:clrMapOvr>
  <p:transition spd="slow">
    <p:blinds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</p:spTree>
  </p:cSld>
  <p:clrMapOvr>
    <a:masterClrMapping/>
  </p:clrMapOvr>
  <p:transition spd="slow">
    <p:blind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blinds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9449" y="134463"/>
            <a:ext cx="6043626" cy="512768"/>
          </a:xfrm>
        </p:spPr>
        <p:txBody>
          <a:bodyPr anchor="b"/>
          <a:lstStyle>
            <a:lvl1pPr algn="l">
              <a:defRPr sz="3000" b="1"/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1142984"/>
            <a:ext cx="5111750" cy="550072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142984"/>
            <a:ext cx="3008313" cy="55007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</p:cSld>
  <p:clrMapOvr>
    <a:masterClrMapping/>
  </p:clrMapOvr>
  <p:transition spd="slow">
    <p:blind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85918" y="1000108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 smtClean="0"/>
              <a:t>Klik op het pictogram als u een afbeelding wilt toevoegen</a:t>
            </a:r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</p:spTree>
  </p:cSld>
  <p:clrMapOvr>
    <a:masterClrMapping/>
  </p:clrMapOvr>
  <p:transition spd="slow">
    <p:blinds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4398CD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Afbeelding 21" descr="banner(2).jpg"/>
          <p:cNvPicPr>
            <a:picLocks noChangeAspect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0" y="0"/>
            <a:ext cx="9144000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571500" y="214313"/>
            <a:ext cx="62579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stijl te bewerken</a:t>
            </a:r>
          </a:p>
        </p:txBody>
      </p:sp>
      <p:sp>
        <p:nvSpPr>
          <p:cNvPr id="1028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214313" y="1143000"/>
            <a:ext cx="8472487" cy="528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grpSp>
        <p:nvGrpSpPr>
          <p:cNvPr id="1029" name="Groep 6"/>
          <p:cNvGrpSpPr>
            <a:grpSpLocks/>
          </p:cNvGrpSpPr>
          <p:nvPr/>
        </p:nvGrpSpPr>
        <p:grpSpPr bwMode="auto">
          <a:xfrm>
            <a:off x="0" y="923925"/>
            <a:ext cx="9144000" cy="71438"/>
            <a:chOff x="0" y="642918"/>
            <a:chExt cx="9144000" cy="71438"/>
          </a:xfrm>
        </p:grpSpPr>
        <p:sp>
          <p:nvSpPr>
            <p:cNvPr id="9" name="Trapezium 8"/>
            <p:cNvSpPr/>
            <p:nvPr/>
          </p:nvSpPr>
          <p:spPr>
            <a:xfrm>
              <a:off x="4071938" y="642918"/>
              <a:ext cx="2500312" cy="71438"/>
            </a:xfrm>
            <a:prstGeom prst="trapezoid">
              <a:avLst/>
            </a:prstGeom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sp>
          <p:nvSpPr>
            <p:cNvPr id="10" name="Rechthoek 9"/>
            <p:cNvSpPr/>
            <p:nvPr/>
          </p:nvSpPr>
          <p:spPr>
            <a:xfrm>
              <a:off x="8429625" y="642918"/>
              <a:ext cx="714375" cy="71438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sp>
          <p:nvSpPr>
            <p:cNvPr id="11" name="Trapezium 10"/>
            <p:cNvSpPr/>
            <p:nvPr/>
          </p:nvSpPr>
          <p:spPr>
            <a:xfrm>
              <a:off x="6429375" y="642918"/>
              <a:ext cx="2071688" cy="71438"/>
            </a:xfrm>
            <a:prstGeom prst="trapezoid">
              <a:avLst/>
            </a:prstGeom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sp>
          <p:nvSpPr>
            <p:cNvPr id="12" name="Rechthoek 11"/>
            <p:cNvSpPr/>
            <p:nvPr/>
          </p:nvSpPr>
          <p:spPr>
            <a:xfrm>
              <a:off x="0" y="642918"/>
              <a:ext cx="357188" cy="71438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sp>
          <p:nvSpPr>
            <p:cNvPr id="13" name="Parallellogram 12"/>
            <p:cNvSpPr/>
            <p:nvPr/>
          </p:nvSpPr>
          <p:spPr>
            <a:xfrm>
              <a:off x="285750" y="642918"/>
              <a:ext cx="2071688" cy="71438"/>
            </a:xfrm>
            <a:prstGeom prst="parallelogram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sp>
          <p:nvSpPr>
            <p:cNvPr id="14" name="Trapezium 13"/>
            <p:cNvSpPr/>
            <p:nvPr/>
          </p:nvSpPr>
          <p:spPr>
            <a:xfrm>
              <a:off x="2143125" y="642918"/>
              <a:ext cx="2000250" cy="71438"/>
            </a:xfrm>
            <a:prstGeom prst="trapezoid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</p:grpSp>
      <p:grpSp>
        <p:nvGrpSpPr>
          <p:cNvPr id="1030" name="Groep 14"/>
          <p:cNvGrpSpPr>
            <a:grpSpLocks/>
          </p:cNvGrpSpPr>
          <p:nvPr/>
        </p:nvGrpSpPr>
        <p:grpSpPr bwMode="auto">
          <a:xfrm>
            <a:off x="7089775" y="206375"/>
            <a:ext cx="1866900" cy="300038"/>
            <a:chOff x="7089672" y="205784"/>
            <a:chExt cx="1866793" cy="300894"/>
          </a:xfrm>
        </p:grpSpPr>
        <p:sp>
          <p:nvSpPr>
            <p:cNvPr id="16" name="Afgeronde rechthoek 15"/>
            <p:cNvSpPr/>
            <p:nvPr/>
          </p:nvSpPr>
          <p:spPr>
            <a:xfrm rot="21024463">
              <a:off x="7143644" y="213745"/>
              <a:ext cx="500034" cy="286565"/>
            </a:xfrm>
            <a:prstGeom prst="roundRect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 dirty="0"/>
            </a:p>
          </p:txBody>
        </p:sp>
        <p:sp>
          <p:nvSpPr>
            <p:cNvPr id="17" name="Afgeronde rechthoek 16"/>
            <p:cNvSpPr/>
            <p:nvPr/>
          </p:nvSpPr>
          <p:spPr>
            <a:xfrm rot="20329155">
              <a:off x="7562720" y="205784"/>
              <a:ext cx="500034" cy="284974"/>
            </a:xfrm>
            <a:prstGeom prst="roundRect">
              <a:avLst/>
            </a:pr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sp>
          <p:nvSpPr>
            <p:cNvPr id="18" name="Afgeronde rechthoek 17"/>
            <p:cNvSpPr/>
            <p:nvPr/>
          </p:nvSpPr>
          <p:spPr>
            <a:xfrm rot="576698">
              <a:off x="8000845" y="213745"/>
              <a:ext cx="500034" cy="286565"/>
            </a:xfrm>
            <a:prstGeom prst="roundRect">
              <a:avLst/>
            </a:prstGeom>
            <a:ln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sp>
          <p:nvSpPr>
            <p:cNvPr id="19" name="Afgeronde rechthoek 18"/>
            <p:cNvSpPr/>
            <p:nvPr/>
          </p:nvSpPr>
          <p:spPr>
            <a:xfrm rot="20773746">
              <a:off x="8429445" y="213745"/>
              <a:ext cx="500034" cy="286565"/>
            </a:xfrm>
            <a:prstGeom prst="roundRect">
              <a:avLst/>
            </a:prstGeom>
            <a:ln/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7089672" y="213745"/>
              <a:ext cx="1866793" cy="29293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l-NL" sz="1300" b="1" dirty="0" err="1">
                  <a:solidFill>
                    <a:schemeClr val="bg1"/>
                  </a:solidFill>
                  <a:latin typeface="+mn-lt"/>
                </a:rPr>
                <a:t>www.economielokaal.nl</a:t>
              </a:r>
              <a:endParaRPr lang="nl-NL" sz="1300" b="1" dirty="0">
                <a:solidFill>
                  <a:schemeClr val="bg1"/>
                </a:solidFill>
                <a:latin typeface="+mn-lt"/>
              </a:endParaRPr>
            </a:p>
          </p:txBody>
        </p:sp>
      </p:grpSp>
      <p:cxnSp>
        <p:nvCxnSpPr>
          <p:cNvPr id="21" name="Rechte verbindingslijn 20"/>
          <p:cNvCxnSpPr/>
          <p:nvPr/>
        </p:nvCxnSpPr>
        <p:spPr>
          <a:xfrm>
            <a:off x="0" y="1000125"/>
            <a:ext cx="9144000" cy="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69" r:id="rId2"/>
    <p:sldLayoutId id="2147483668" r:id="rId3"/>
    <p:sldLayoutId id="2147483667" r:id="rId4"/>
    <p:sldLayoutId id="2147483666" r:id="rId5"/>
    <p:sldLayoutId id="2147483665" r:id="rId6"/>
    <p:sldLayoutId id="2147483664" r:id="rId7"/>
    <p:sldLayoutId id="2147483663" r:id="rId8"/>
    <p:sldLayoutId id="2147483662" r:id="rId9"/>
  </p:sldLayoutIdLst>
  <p:transition spd="slow">
    <p:blinds/>
  </p:transition>
  <p:txStyles>
    <p:titleStyle>
      <a:lvl1pPr algn="l" rtl="0" fontAlgn="base">
        <a:spcBef>
          <a:spcPct val="0"/>
        </a:spcBef>
        <a:spcAft>
          <a:spcPct val="0"/>
        </a:spcAft>
        <a:defRPr sz="3000" b="1" kern="1200">
          <a:solidFill>
            <a:srgbClr val="8A0000"/>
          </a:solidFill>
          <a:latin typeface="Arial" pitchFamily="34" charset="0"/>
          <a:ea typeface="+mj-ea"/>
          <a:cs typeface="Arial" pitchFamily="34" charset="0"/>
        </a:defRPr>
      </a:lvl1pPr>
      <a:lvl2pPr algn="l" rtl="0" fontAlgn="base">
        <a:spcBef>
          <a:spcPct val="0"/>
        </a:spcBef>
        <a:spcAft>
          <a:spcPct val="0"/>
        </a:spcAft>
        <a:defRPr sz="3000" b="1">
          <a:solidFill>
            <a:srgbClr val="8A0000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000" b="1">
          <a:solidFill>
            <a:srgbClr val="8A0000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000" b="1">
          <a:solidFill>
            <a:srgbClr val="8A0000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000" b="1">
          <a:solidFill>
            <a:srgbClr val="8A0000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8A0000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8A0000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8A0000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8A0000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R5Gppi-O3a8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NULL" TargetMode="Externa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latin typeface="Arial" charset="0"/>
                <a:cs typeface="Arial" charset="0"/>
              </a:rPr>
              <a:t>HAVO/VWO</a:t>
            </a:r>
            <a:br>
              <a:rPr lang="nl-NL" dirty="0" smtClean="0">
                <a:latin typeface="Arial" charset="0"/>
                <a:cs typeface="Arial" charset="0"/>
              </a:rPr>
            </a:br>
            <a:r>
              <a:rPr lang="nl-NL" dirty="0" smtClean="0">
                <a:latin typeface="Arial" charset="0"/>
                <a:cs typeface="Arial" charset="0"/>
              </a:rPr>
              <a:t>Het </a:t>
            </a:r>
            <a:r>
              <a:rPr lang="nl-NL" dirty="0" smtClean="0">
                <a:latin typeface="Arial" charset="0"/>
                <a:cs typeface="Arial" charset="0"/>
              </a:rPr>
              <a:t>prijsmechanisme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endParaRPr lang="nl-NL" dirty="0" smtClean="0"/>
          </a:p>
          <a:p>
            <a:endParaRPr lang="nl-NL" dirty="0" smtClean="0"/>
          </a:p>
          <a:p>
            <a:pPr algn="ctr">
              <a:buNone/>
            </a:pPr>
            <a:r>
              <a:rPr lang="nl-NL" b="1" i="1" dirty="0" smtClean="0"/>
              <a:t>	</a:t>
            </a:r>
            <a:r>
              <a:rPr lang="nl-NL" sz="2800" b="1" i="1" dirty="0" smtClean="0"/>
              <a:t>Hoe komen producten en prijzen tot stand?</a:t>
            </a:r>
          </a:p>
          <a:p>
            <a:endParaRPr lang="nl-NL" dirty="0"/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>
                <a:latin typeface="Arial" charset="0"/>
                <a:cs typeface="Arial" charset="0"/>
              </a:rPr>
              <a:t>Prijsmechanisme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285875"/>
            <a:ext cx="8229600" cy="5143500"/>
          </a:xfrm>
        </p:spPr>
        <p:txBody>
          <a:bodyPr/>
          <a:lstStyle/>
          <a:p>
            <a:pPr>
              <a:spcAft>
                <a:spcPts val="1200"/>
              </a:spcAft>
              <a:defRPr/>
            </a:pPr>
            <a:r>
              <a:rPr lang="nl-NL" dirty="0" smtClean="0"/>
              <a:t>Adam Smith (±1770)</a:t>
            </a:r>
            <a:br>
              <a:rPr lang="nl-NL" dirty="0" smtClean="0"/>
            </a:br>
            <a:r>
              <a:rPr lang="nl-NL" sz="2400" dirty="0" smtClean="0"/>
              <a:t>‘Als iedereen zijn eigenbelang nastreeft, zullen alle inspanningen, als geleid door een onzichtbare hand, aan de gehele samenleving ten goede komen’</a:t>
            </a:r>
          </a:p>
          <a:p>
            <a:pPr>
              <a:defRPr/>
            </a:pPr>
            <a:r>
              <a:rPr lang="nl-NL" sz="2800" dirty="0" smtClean="0"/>
              <a:t>Eigenbelang = inkomen verdienen, status, enz..</a:t>
            </a:r>
          </a:p>
          <a:p>
            <a:pPr>
              <a:defRPr/>
            </a:pPr>
            <a:endParaRPr lang="nl-NL" sz="2800" dirty="0"/>
          </a:p>
          <a:p>
            <a:pPr>
              <a:defRPr/>
            </a:pPr>
            <a:r>
              <a:rPr lang="nl-NL" sz="2800" b="1" dirty="0" smtClean="0"/>
              <a:t>PRIJS</a:t>
            </a:r>
            <a:r>
              <a:rPr lang="nl-NL" sz="2800" dirty="0" smtClean="0"/>
              <a:t> stuurt de inspanningen</a:t>
            </a:r>
          </a:p>
          <a:p>
            <a:pPr>
              <a:defRPr/>
            </a:pPr>
            <a:endParaRPr lang="nl-NL" sz="2800" dirty="0"/>
          </a:p>
          <a:p>
            <a:pPr marL="0" indent="0" algn="ctr">
              <a:buFont typeface="Arial" charset="0"/>
              <a:buNone/>
              <a:defRPr/>
            </a:pPr>
            <a:r>
              <a:rPr lang="nl-NL" sz="2800" dirty="0" smtClean="0"/>
              <a:t>Maar hoe komt die prijs tot stand?</a:t>
            </a:r>
            <a:endParaRPr lang="nl-NL" sz="2800" dirty="0"/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>
                <a:latin typeface="Arial" charset="0"/>
                <a:cs typeface="Arial" charset="0"/>
              </a:rPr>
              <a:t>De vraagfunctie</a:t>
            </a:r>
            <a:endParaRPr lang="nl-NL" baseline="-25000" smtClean="0">
              <a:latin typeface="Arial" charset="0"/>
              <a:cs typeface="Arial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8313" y="5805488"/>
            <a:ext cx="8229600" cy="919162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r>
              <a:rPr lang="nl-NL" sz="2800" smtClean="0">
                <a:latin typeface="Arial" charset="0"/>
                <a:cs typeface="Arial" charset="0"/>
              </a:rPr>
              <a:t>Als de prijs daalt, neemt de vraag toe.</a:t>
            </a:r>
          </a:p>
          <a:p>
            <a:pPr marL="0" indent="0" algn="ctr">
              <a:buFont typeface="Arial" charset="0"/>
              <a:buNone/>
            </a:pPr>
            <a:r>
              <a:rPr lang="nl-NL" sz="2000" smtClean="0">
                <a:latin typeface="Arial" charset="0"/>
                <a:cs typeface="Arial" charset="0"/>
              </a:rPr>
              <a:t>voor het (reken)gemak maken we daar een rechte lijn van</a:t>
            </a:r>
            <a:endParaRPr lang="nl-NL" sz="2800" smtClean="0">
              <a:latin typeface="Arial" charset="0"/>
              <a:cs typeface="Arial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4">
                <a:shade val="45000"/>
                <a:satMod val="135000"/>
              </a:schemeClr>
              <a:prstClr val="white"/>
            </a:duotone>
            <a:extLst/>
          </a:blip>
          <a:srcRect/>
          <a:stretch>
            <a:fillRect/>
          </a:stretch>
        </p:blipFill>
        <p:spPr bwMode="auto">
          <a:xfrm>
            <a:off x="5427392" y="415062"/>
            <a:ext cx="2007097" cy="1338064"/>
          </a:xfrm>
          <a:prstGeom prst="rect">
            <a:avLst/>
          </a:prstGeom>
          <a:noFill/>
          <a:ln>
            <a:noFill/>
          </a:ln>
          <a:effectLst/>
          <a:extLst/>
        </p:spPr>
      </p:pic>
      <p:sp>
        <p:nvSpPr>
          <p:cNvPr id="40" name="Tekstvak 39"/>
          <p:cNvSpPr txBox="1">
            <a:spLocks noChangeArrowheads="1"/>
          </p:cNvSpPr>
          <p:nvPr/>
        </p:nvSpPr>
        <p:spPr bwMode="auto">
          <a:xfrm>
            <a:off x="6124575" y="1830388"/>
            <a:ext cx="20081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l-NL" sz="1400">
                <a:latin typeface="Calibri" pitchFamily="34" charset="0"/>
              </a:rPr>
              <a:t>Bij een prijs van € 40.000</a:t>
            </a:r>
          </a:p>
        </p:txBody>
      </p:sp>
      <p:sp>
        <p:nvSpPr>
          <p:cNvPr id="42" name="Tekstvak 41"/>
          <p:cNvSpPr txBox="1">
            <a:spLocks noChangeArrowheads="1"/>
          </p:cNvSpPr>
          <p:nvPr/>
        </p:nvSpPr>
        <p:spPr bwMode="auto">
          <a:xfrm>
            <a:off x="6276975" y="2041525"/>
            <a:ext cx="2833688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l-NL" sz="1400">
                <a:latin typeface="Calibri" pitchFamily="34" charset="0"/>
              </a:rPr>
              <a:t>zijn slechts een paar mensen bereid </a:t>
            </a:r>
          </a:p>
          <a:p>
            <a:r>
              <a:rPr lang="nl-NL" sz="1400">
                <a:latin typeface="Calibri" pitchFamily="34" charset="0"/>
              </a:rPr>
              <a:t>deze auto te kopen</a:t>
            </a:r>
          </a:p>
        </p:txBody>
      </p:sp>
      <p:sp>
        <p:nvSpPr>
          <p:cNvPr id="43" name="Tekstvak 42"/>
          <p:cNvSpPr txBox="1">
            <a:spLocks noChangeArrowheads="1"/>
          </p:cNvSpPr>
          <p:nvPr/>
        </p:nvSpPr>
        <p:spPr bwMode="auto">
          <a:xfrm>
            <a:off x="6113463" y="2565400"/>
            <a:ext cx="2008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l-NL" sz="1400">
                <a:latin typeface="Calibri" pitchFamily="34" charset="0"/>
              </a:rPr>
              <a:t>Bij een prijs van € 30.000</a:t>
            </a:r>
          </a:p>
        </p:txBody>
      </p:sp>
      <p:sp>
        <p:nvSpPr>
          <p:cNvPr id="44" name="Tekstvak 43"/>
          <p:cNvSpPr txBox="1">
            <a:spLocks noChangeArrowheads="1"/>
          </p:cNvSpPr>
          <p:nvPr/>
        </p:nvSpPr>
        <p:spPr bwMode="auto">
          <a:xfrm>
            <a:off x="6265863" y="2774950"/>
            <a:ext cx="25130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l-NL" sz="1400">
                <a:latin typeface="Calibri" pitchFamily="34" charset="0"/>
              </a:rPr>
              <a:t>zijn al wat meer mensen bereid </a:t>
            </a:r>
          </a:p>
          <a:p>
            <a:r>
              <a:rPr lang="nl-NL" sz="1400">
                <a:latin typeface="Calibri" pitchFamily="34" charset="0"/>
              </a:rPr>
              <a:t>deze auto te kopen</a:t>
            </a:r>
          </a:p>
        </p:txBody>
      </p:sp>
      <p:sp>
        <p:nvSpPr>
          <p:cNvPr id="45" name="Tekstvak 44"/>
          <p:cNvSpPr txBox="1">
            <a:spLocks noChangeArrowheads="1"/>
          </p:cNvSpPr>
          <p:nvPr/>
        </p:nvSpPr>
        <p:spPr bwMode="auto">
          <a:xfrm>
            <a:off x="6127750" y="3632200"/>
            <a:ext cx="2006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l-NL" sz="1400">
                <a:latin typeface="Calibri" pitchFamily="34" charset="0"/>
              </a:rPr>
              <a:t>Bij een prijs van € 15.000</a:t>
            </a:r>
          </a:p>
        </p:txBody>
      </p:sp>
      <p:sp>
        <p:nvSpPr>
          <p:cNvPr id="46" name="Tekstvak 45"/>
          <p:cNvSpPr txBox="1">
            <a:spLocks noChangeArrowheads="1"/>
          </p:cNvSpPr>
          <p:nvPr/>
        </p:nvSpPr>
        <p:spPr bwMode="auto">
          <a:xfrm>
            <a:off x="6280150" y="3841750"/>
            <a:ext cx="27019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l-NL" sz="1400">
                <a:latin typeface="Calibri" pitchFamily="34" charset="0"/>
              </a:rPr>
              <a:t>zijn veel mensen bereid deze auto </a:t>
            </a:r>
          </a:p>
          <a:p>
            <a:r>
              <a:rPr lang="nl-NL" sz="1400">
                <a:latin typeface="Calibri" pitchFamily="34" charset="0"/>
              </a:rPr>
              <a:t>te kopen. Een enkeling zelfs 2!</a:t>
            </a:r>
          </a:p>
        </p:txBody>
      </p:sp>
      <p:sp>
        <p:nvSpPr>
          <p:cNvPr id="47" name="Tekstvak 46"/>
          <p:cNvSpPr txBox="1">
            <a:spLocks noChangeArrowheads="1"/>
          </p:cNvSpPr>
          <p:nvPr/>
        </p:nvSpPr>
        <p:spPr bwMode="auto">
          <a:xfrm>
            <a:off x="6113463" y="4365625"/>
            <a:ext cx="2463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l-NL" sz="1400">
                <a:latin typeface="Calibri" pitchFamily="34" charset="0"/>
              </a:rPr>
              <a:t>Als de auto slechts € 5.000 kost</a:t>
            </a:r>
          </a:p>
        </p:txBody>
      </p:sp>
      <p:sp>
        <p:nvSpPr>
          <p:cNvPr id="48" name="Tekstvak 47"/>
          <p:cNvSpPr txBox="1">
            <a:spLocks noChangeArrowheads="1"/>
          </p:cNvSpPr>
          <p:nvPr/>
        </p:nvSpPr>
        <p:spPr bwMode="auto">
          <a:xfrm>
            <a:off x="6265863" y="4575175"/>
            <a:ext cx="24082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l-NL" sz="1400">
                <a:latin typeface="Calibri" pitchFamily="34" charset="0"/>
              </a:rPr>
              <a:t>wordt de vraag naar deze auto</a:t>
            </a:r>
          </a:p>
          <a:p>
            <a:r>
              <a:rPr lang="nl-NL" sz="1400">
                <a:latin typeface="Calibri" pitchFamily="34" charset="0"/>
              </a:rPr>
              <a:t>héél groot</a:t>
            </a:r>
          </a:p>
        </p:txBody>
      </p:sp>
      <p:grpSp>
        <p:nvGrpSpPr>
          <p:cNvPr id="53" name="Groep 52"/>
          <p:cNvGrpSpPr>
            <a:grpSpLocks/>
          </p:cNvGrpSpPr>
          <p:nvPr/>
        </p:nvGrpSpPr>
        <p:grpSpPr bwMode="auto">
          <a:xfrm>
            <a:off x="742950" y="1084263"/>
            <a:ext cx="5268913" cy="4514850"/>
            <a:chOff x="743443" y="1084094"/>
            <a:chExt cx="5268717" cy="4514438"/>
          </a:xfrm>
        </p:grpSpPr>
        <p:grpSp>
          <p:nvGrpSpPr>
            <p:cNvPr id="15387" name="Groep 48"/>
            <p:cNvGrpSpPr>
              <a:grpSpLocks/>
            </p:cNvGrpSpPr>
            <p:nvPr/>
          </p:nvGrpSpPr>
          <p:grpSpPr bwMode="auto">
            <a:xfrm>
              <a:off x="743443" y="1084094"/>
              <a:ext cx="5268717" cy="4514438"/>
              <a:chOff x="743443" y="1084094"/>
              <a:chExt cx="5268717" cy="4514438"/>
            </a:xfrm>
          </p:grpSpPr>
          <p:grpSp>
            <p:nvGrpSpPr>
              <p:cNvPr id="15393" name="Groep 33"/>
              <p:cNvGrpSpPr>
                <a:grpSpLocks/>
              </p:cNvGrpSpPr>
              <p:nvPr/>
            </p:nvGrpSpPr>
            <p:grpSpPr bwMode="auto">
              <a:xfrm>
                <a:off x="743443" y="1084094"/>
                <a:ext cx="5268717" cy="4514438"/>
                <a:chOff x="743443" y="1084094"/>
                <a:chExt cx="5268717" cy="4514438"/>
              </a:xfrm>
            </p:grpSpPr>
            <p:sp>
              <p:nvSpPr>
                <p:cNvPr id="15399" name="Tekstvak 7"/>
                <p:cNvSpPr txBox="1">
                  <a:spLocks noChangeArrowheads="1"/>
                </p:cNvSpPr>
                <p:nvPr/>
              </p:nvSpPr>
              <p:spPr bwMode="auto">
                <a:xfrm rot="-5400000">
                  <a:off x="552942" y="1756054"/>
                  <a:ext cx="750334" cy="36933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nl-NL">
                      <a:latin typeface="Calibri" pitchFamily="34" charset="0"/>
                    </a:rPr>
                    <a:t>euro’s</a:t>
                  </a:r>
                </a:p>
              </p:txBody>
            </p:sp>
            <p:sp>
              <p:nvSpPr>
                <p:cNvPr id="9" name="Tekstvak 8"/>
                <p:cNvSpPr txBox="1"/>
                <p:nvPr/>
              </p:nvSpPr>
              <p:spPr>
                <a:xfrm>
                  <a:off x="2669009" y="1084094"/>
                  <a:ext cx="2462120" cy="369853"/>
                </a:xfrm>
                <a:prstGeom prst="rect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wrap="none"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nl-NL" dirty="0"/>
                    <a:t>Markt voor kleine auto’s</a:t>
                  </a:r>
                </a:p>
              </p:txBody>
            </p:sp>
            <p:cxnSp>
              <p:nvCxnSpPr>
                <p:cNvPr id="11" name="Rechte verbindingslijn 10"/>
                <p:cNvCxnSpPr/>
                <p:nvPr/>
              </p:nvCxnSpPr>
              <p:spPr>
                <a:xfrm>
                  <a:off x="1691146" y="1628556"/>
                  <a:ext cx="4321014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Rechte verbindingslijn 11"/>
                <p:cNvCxnSpPr/>
                <p:nvPr/>
              </p:nvCxnSpPr>
              <p:spPr>
                <a:xfrm>
                  <a:off x="1691146" y="1984124"/>
                  <a:ext cx="4321014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Rechte verbindingslijn 12"/>
                <p:cNvCxnSpPr/>
                <p:nvPr/>
              </p:nvCxnSpPr>
              <p:spPr>
                <a:xfrm>
                  <a:off x="1691146" y="2339691"/>
                  <a:ext cx="4321014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Rechte verbindingslijn 13"/>
                <p:cNvCxnSpPr/>
                <p:nvPr/>
              </p:nvCxnSpPr>
              <p:spPr>
                <a:xfrm>
                  <a:off x="1691146" y="2700022"/>
                  <a:ext cx="4321014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Rechte verbindingslijn 14"/>
                <p:cNvCxnSpPr/>
                <p:nvPr/>
              </p:nvCxnSpPr>
              <p:spPr>
                <a:xfrm>
                  <a:off x="1691146" y="3068288"/>
                  <a:ext cx="4321014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Rechte verbindingslijn 15"/>
                <p:cNvCxnSpPr/>
                <p:nvPr/>
              </p:nvCxnSpPr>
              <p:spPr>
                <a:xfrm>
                  <a:off x="1691146" y="3425442"/>
                  <a:ext cx="4321014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Rechte verbindingslijn 16"/>
                <p:cNvCxnSpPr/>
                <p:nvPr/>
              </p:nvCxnSpPr>
              <p:spPr>
                <a:xfrm>
                  <a:off x="1691146" y="3779423"/>
                  <a:ext cx="4321014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Rechte verbindingslijn 17"/>
                <p:cNvCxnSpPr/>
                <p:nvPr/>
              </p:nvCxnSpPr>
              <p:spPr>
                <a:xfrm>
                  <a:off x="1691146" y="4144515"/>
                  <a:ext cx="4321014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Rechte verbindingslijn 18"/>
                <p:cNvCxnSpPr/>
                <p:nvPr/>
              </p:nvCxnSpPr>
              <p:spPr>
                <a:xfrm>
                  <a:off x="1691146" y="4509606"/>
                  <a:ext cx="4321014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Rechte verbindingslijn 20"/>
                <p:cNvCxnSpPr/>
                <p:nvPr/>
              </p:nvCxnSpPr>
              <p:spPr>
                <a:xfrm>
                  <a:off x="2402319" y="1449186"/>
                  <a:ext cx="0" cy="34159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Rechte verbindingslijn 21"/>
                <p:cNvCxnSpPr/>
                <p:nvPr/>
              </p:nvCxnSpPr>
              <p:spPr>
                <a:xfrm>
                  <a:off x="2051494" y="1446011"/>
                  <a:ext cx="0" cy="341440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Rechte verbindingslijn 22"/>
                <p:cNvCxnSpPr/>
                <p:nvPr/>
              </p:nvCxnSpPr>
              <p:spPr>
                <a:xfrm>
                  <a:off x="3127779" y="1450773"/>
                  <a:ext cx="0" cy="341440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Rechte verbindingslijn 23"/>
                <p:cNvCxnSpPr/>
                <p:nvPr/>
              </p:nvCxnSpPr>
              <p:spPr>
                <a:xfrm>
                  <a:off x="2772193" y="1449186"/>
                  <a:ext cx="0" cy="34159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Rechte verbindingslijn 24"/>
                <p:cNvCxnSpPr/>
                <p:nvPr/>
              </p:nvCxnSpPr>
              <p:spPr>
                <a:xfrm>
                  <a:off x="3848477" y="1444423"/>
                  <a:ext cx="0" cy="34159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Rechte verbindingslijn 25"/>
                <p:cNvCxnSpPr/>
                <p:nvPr/>
              </p:nvCxnSpPr>
              <p:spPr>
                <a:xfrm>
                  <a:off x="3491304" y="1444423"/>
                  <a:ext cx="0" cy="34159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Rechte verbindingslijn 26"/>
                <p:cNvCxnSpPr/>
                <p:nvPr/>
              </p:nvCxnSpPr>
              <p:spPr>
                <a:xfrm>
                  <a:off x="4567589" y="1444423"/>
                  <a:ext cx="0" cy="34159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Rechte verbindingslijn 27"/>
                <p:cNvCxnSpPr/>
                <p:nvPr/>
              </p:nvCxnSpPr>
              <p:spPr>
                <a:xfrm>
                  <a:off x="4212002" y="1439662"/>
                  <a:ext cx="0" cy="34159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Rechte verbindingslijn 28"/>
                <p:cNvCxnSpPr/>
                <p:nvPr/>
              </p:nvCxnSpPr>
              <p:spPr>
                <a:xfrm>
                  <a:off x="5288287" y="1444423"/>
                  <a:ext cx="0" cy="34159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Rechte verbindingslijn 29"/>
                <p:cNvCxnSpPr/>
                <p:nvPr/>
              </p:nvCxnSpPr>
              <p:spPr>
                <a:xfrm>
                  <a:off x="4932700" y="1436487"/>
                  <a:ext cx="0" cy="34159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Rechte verbindingslijn 30"/>
                <p:cNvCxnSpPr/>
                <p:nvPr/>
              </p:nvCxnSpPr>
              <p:spPr>
                <a:xfrm>
                  <a:off x="6002635" y="1436487"/>
                  <a:ext cx="0" cy="34159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Rechte verbindingslijn 31"/>
                <p:cNvCxnSpPr/>
                <p:nvPr/>
              </p:nvCxnSpPr>
              <p:spPr>
                <a:xfrm>
                  <a:off x="5651810" y="1441248"/>
                  <a:ext cx="0" cy="341440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" name="Rechte verbindingslijn 4"/>
                <p:cNvCxnSpPr/>
                <p:nvPr/>
              </p:nvCxnSpPr>
              <p:spPr>
                <a:xfrm>
                  <a:off x="1691146" y="1268227"/>
                  <a:ext cx="0" cy="3601708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7" name="Rechte verbindingslijn 6"/>
                <p:cNvCxnSpPr/>
                <p:nvPr/>
              </p:nvCxnSpPr>
              <p:spPr>
                <a:xfrm>
                  <a:off x="1691146" y="4869935"/>
                  <a:ext cx="4321014" cy="0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15424" name="Tekstvak 32"/>
                <p:cNvSpPr txBox="1">
                  <a:spLocks noChangeArrowheads="1"/>
                </p:cNvSpPr>
                <p:nvPr/>
              </p:nvSpPr>
              <p:spPr bwMode="auto">
                <a:xfrm>
                  <a:off x="3563888" y="5229200"/>
                  <a:ext cx="2083776" cy="36933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nl-NL">
                      <a:latin typeface="Calibri" pitchFamily="34" charset="0"/>
                    </a:rPr>
                    <a:t>aantal auto’s (x mln)</a:t>
                  </a:r>
                </a:p>
              </p:txBody>
            </p:sp>
          </p:grpSp>
          <p:sp>
            <p:nvSpPr>
              <p:cNvPr id="15394" name="Tekstvak 34"/>
              <p:cNvSpPr txBox="1">
                <a:spLocks noChangeArrowheads="1"/>
              </p:cNvSpPr>
              <p:nvPr/>
            </p:nvSpPr>
            <p:spPr bwMode="auto">
              <a:xfrm>
                <a:off x="1156317" y="4363980"/>
                <a:ext cx="595035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nl-NL" sz="1400">
                    <a:latin typeface="Calibri" pitchFamily="34" charset="0"/>
                  </a:rPr>
                  <a:t>5.000</a:t>
                </a:r>
              </a:p>
            </p:txBody>
          </p:sp>
          <p:sp>
            <p:nvSpPr>
              <p:cNvPr id="15395" name="Tekstvak 35"/>
              <p:cNvSpPr txBox="1">
                <a:spLocks noChangeArrowheads="1"/>
              </p:cNvSpPr>
              <p:nvPr/>
            </p:nvSpPr>
            <p:spPr bwMode="auto">
              <a:xfrm>
                <a:off x="1081569" y="4005064"/>
                <a:ext cx="686406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nl-NL" sz="1400">
                    <a:latin typeface="Calibri" pitchFamily="34" charset="0"/>
                  </a:rPr>
                  <a:t>10.000</a:t>
                </a:r>
              </a:p>
            </p:txBody>
          </p:sp>
          <p:sp>
            <p:nvSpPr>
              <p:cNvPr id="15396" name="Tekstvak 36"/>
              <p:cNvSpPr txBox="1">
                <a:spLocks noChangeArrowheads="1"/>
              </p:cNvSpPr>
              <p:nvPr/>
            </p:nvSpPr>
            <p:spPr bwMode="auto">
              <a:xfrm>
                <a:off x="1086588" y="3284984"/>
                <a:ext cx="686406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nl-NL" sz="1400">
                    <a:latin typeface="Calibri" pitchFamily="34" charset="0"/>
                  </a:rPr>
                  <a:t>20.000</a:t>
                </a:r>
              </a:p>
            </p:txBody>
          </p:sp>
          <p:sp>
            <p:nvSpPr>
              <p:cNvPr id="15397" name="Tekstvak 37"/>
              <p:cNvSpPr txBox="1">
                <a:spLocks noChangeArrowheads="1"/>
              </p:cNvSpPr>
              <p:nvPr/>
            </p:nvSpPr>
            <p:spPr bwMode="auto">
              <a:xfrm>
                <a:off x="1086588" y="2564904"/>
                <a:ext cx="686406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nl-NL" sz="1400">
                    <a:latin typeface="Calibri" pitchFamily="34" charset="0"/>
                  </a:rPr>
                  <a:t>30.000</a:t>
                </a:r>
              </a:p>
            </p:txBody>
          </p:sp>
          <p:sp>
            <p:nvSpPr>
              <p:cNvPr id="15398" name="Tekstvak 38"/>
              <p:cNvSpPr txBox="1">
                <a:spLocks noChangeArrowheads="1"/>
              </p:cNvSpPr>
              <p:nvPr/>
            </p:nvSpPr>
            <p:spPr bwMode="auto">
              <a:xfrm>
                <a:off x="1086588" y="1844824"/>
                <a:ext cx="686406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nl-NL" sz="1400">
                    <a:latin typeface="Calibri" pitchFamily="34" charset="0"/>
                  </a:rPr>
                  <a:t>40.000</a:t>
                </a:r>
              </a:p>
            </p:txBody>
          </p:sp>
        </p:grpSp>
        <p:sp>
          <p:nvSpPr>
            <p:cNvPr id="15388" name="Tekstvak 53"/>
            <p:cNvSpPr txBox="1">
              <a:spLocks noChangeArrowheads="1"/>
            </p:cNvSpPr>
            <p:nvPr/>
          </p:nvSpPr>
          <p:spPr bwMode="auto">
            <a:xfrm>
              <a:off x="2262177" y="4883323"/>
              <a:ext cx="27603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nl-NL" sz="1400">
                  <a:latin typeface="Calibri" pitchFamily="34" charset="0"/>
                </a:rPr>
                <a:t>4</a:t>
              </a:r>
            </a:p>
          </p:txBody>
        </p:sp>
        <p:sp>
          <p:nvSpPr>
            <p:cNvPr id="15389" name="Tekstvak 54"/>
            <p:cNvSpPr txBox="1">
              <a:spLocks noChangeArrowheads="1"/>
            </p:cNvSpPr>
            <p:nvPr/>
          </p:nvSpPr>
          <p:spPr bwMode="auto">
            <a:xfrm>
              <a:off x="2990293" y="4869160"/>
              <a:ext cx="27603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nl-NL" sz="1400">
                  <a:latin typeface="Calibri" pitchFamily="34" charset="0"/>
                </a:rPr>
                <a:t>8</a:t>
              </a:r>
            </a:p>
          </p:txBody>
        </p:sp>
        <p:sp>
          <p:nvSpPr>
            <p:cNvPr id="15390" name="Tekstvak 55"/>
            <p:cNvSpPr txBox="1">
              <a:spLocks noChangeArrowheads="1"/>
            </p:cNvSpPr>
            <p:nvPr/>
          </p:nvSpPr>
          <p:spPr bwMode="auto">
            <a:xfrm>
              <a:off x="3672273" y="4883323"/>
              <a:ext cx="36740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nl-NL" sz="1400">
                  <a:latin typeface="Calibri" pitchFamily="34" charset="0"/>
                </a:rPr>
                <a:t>12</a:t>
              </a:r>
            </a:p>
          </p:txBody>
        </p:sp>
        <p:sp>
          <p:nvSpPr>
            <p:cNvPr id="15391" name="Tekstvak 56"/>
            <p:cNvSpPr txBox="1">
              <a:spLocks noChangeArrowheads="1"/>
            </p:cNvSpPr>
            <p:nvPr/>
          </p:nvSpPr>
          <p:spPr bwMode="auto">
            <a:xfrm>
              <a:off x="4392041" y="4869160"/>
              <a:ext cx="36740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nl-NL" sz="1400">
                  <a:latin typeface="Calibri" pitchFamily="34" charset="0"/>
                </a:rPr>
                <a:t>16</a:t>
              </a:r>
            </a:p>
          </p:txBody>
        </p:sp>
        <p:sp>
          <p:nvSpPr>
            <p:cNvPr id="15392" name="Tekstvak 57"/>
            <p:cNvSpPr txBox="1">
              <a:spLocks noChangeArrowheads="1"/>
            </p:cNvSpPr>
            <p:nvPr/>
          </p:nvSpPr>
          <p:spPr bwMode="auto">
            <a:xfrm>
              <a:off x="5112121" y="4869160"/>
              <a:ext cx="36740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nl-NL" sz="1400">
                  <a:latin typeface="Calibri" pitchFamily="34" charset="0"/>
                </a:rPr>
                <a:t>20</a:t>
              </a:r>
            </a:p>
          </p:txBody>
        </p:sp>
      </p:grpSp>
      <p:sp>
        <p:nvSpPr>
          <p:cNvPr id="41" name="Ovaal 40"/>
          <p:cNvSpPr/>
          <p:nvPr/>
        </p:nvSpPr>
        <p:spPr>
          <a:xfrm>
            <a:off x="1644030" y="1937036"/>
            <a:ext cx="95843" cy="99997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50" name="Ovaal 49"/>
          <p:cNvSpPr/>
          <p:nvPr/>
        </p:nvSpPr>
        <p:spPr>
          <a:xfrm>
            <a:off x="1648793" y="2651201"/>
            <a:ext cx="95843" cy="99997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51" name="Ovaal 50"/>
          <p:cNvSpPr/>
          <p:nvPr/>
        </p:nvSpPr>
        <p:spPr>
          <a:xfrm>
            <a:off x="1648813" y="3726558"/>
            <a:ext cx="95843" cy="99997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52" name="Ovaal 51"/>
          <p:cNvSpPr/>
          <p:nvPr/>
        </p:nvSpPr>
        <p:spPr>
          <a:xfrm>
            <a:off x="1648793" y="4462079"/>
            <a:ext cx="95843" cy="99997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59" name="Vrije vorm 58"/>
          <p:cNvSpPr/>
          <p:nvPr/>
        </p:nvSpPr>
        <p:spPr>
          <a:xfrm>
            <a:off x="1952625" y="1447800"/>
            <a:ext cx="3695700" cy="3057525"/>
          </a:xfrm>
          <a:custGeom>
            <a:avLst/>
            <a:gdLst>
              <a:gd name="connsiteX0" fmla="*/ 3695700 w 3695700"/>
              <a:gd name="connsiteY0" fmla="*/ 3057525 h 3057525"/>
              <a:gd name="connsiteX1" fmla="*/ 1885950 w 3695700"/>
              <a:gd name="connsiteY1" fmla="*/ 2324100 h 3057525"/>
              <a:gd name="connsiteX2" fmla="*/ 438150 w 3695700"/>
              <a:gd name="connsiteY2" fmla="*/ 1238250 h 3057525"/>
              <a:gd name="connsiteX3" fmla="*/ 85725 w 3695700"/>
              <a:gd name="connsiteY3" fmla="*/ 523875 h 3057525"/>
              <a:gd name="connsiteX4" fmla="*/ 0 w 3695700"/>
              <a:gd name="connsiteY4" fmla="*/ 0 h 3057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95700" h="3057525">
                <a:moveTo>
                  <a:pt x="3695700" y="3057525"/>
                </a:moveTo>
                <a:cubicBezTo>
                  <a:pt x="3062287" y="2842418"/>
                  <a:pt x="2428875" y="2627312"/>
                  <a:pt x="1885950" y="2324100"/>
                </a:cubicBezTo>
                <a:cubicBezTo>
                  <a:pt x="1343025" y="2020888"/>
                  <a:pt x="738187" y="1538287"/>
                  <a:pt x="438150" y="1238250"/>
                </a:cubicBezTo>
                <a:cubicBezTo>
                  <a:pt x="138113" y="938213"/>
                  <a:pt x="158750" y="730250"/>
                  <a:pt x="85725" y="523875"/>
                </a:cubicBezTo>
                <a:cubicBezTo>
                  <a:pt x="12700" y="317500"/>
                  <a:pt x="6350" y="158750"/>
                  <a:pt x="0" y="0"/>
                </a:cubicBezTo>
              </a:path>
            </a:pathLst>
          </a:cu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cxnSp>
        <p:nvCxnSpPr>
          <p:cNvPr id="61" name="Rechte verbindingslijn 60"/>
          <p:cNvCxnSpPr>
            <a:endCxn id="15392" idx="0"/>
          </p:cNvCxnSpPr>
          <p:nvPr/>
        </p:nvCxnSpPr>
        <p:spPr>
          <a:xfrm>
            <a:off x="1697038" y="1844675"/>
            <a:ext cx="3598862" cy="302418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75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63" presetClass="path" presetSubtype="0" accel="50000" decel="50000" fill="hold" nodeType="afterEffect">
                                  <p:stCondLst>
                                    <p:cond delay="1250"/>
                                  </p:stCondLst>
                                  <p:childTnLst>
                                    <p:animMotion origin="layout" path="M 0.00035 -3.33333E-6 L 0.03889 -3.33333E-6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2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25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63" presetClass="path" presetSubtype="0" accel="50000" decel="50000" fill="hold" nodeType="afterEffect">
                                  <p:stCondLst>
                                    <p:cond delay="1250"/>
                                  </p:stCondLst>
                                  <p:childTnLst>
                                    <p:animMotion origin="layout" path="M -2.77778E-7 5.55112E-17 L 0.07813 5.55112E-17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0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25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63" presetClass="path" presetSubtype="0" accel="50000" decel="50000" fill="hold" nodeType="afterEffect">
                                  <p:stCondLst>
                                    <p:cond delay="1250"/>
                                  </p:stCondLst>
                                  <p:childTnLst>
                                    <p:animMotion origin="layout" path="M -2.77778E-7 -2.96296E-6 L 0.23663 0.0007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23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25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63" presetClass="path" presetSubtype="0" accel="50000" decel="50000" fill="hold" nodeType="afterEffect">
                                  <p:stCondLst>
                                    <p:cond delay="1250"/>
                                  </p:stCondLst>
                                  <p:childTnLst>
                                    <p:animMotion origin="layout" path="M -2.77778E-7 -3.7037E-7 L 0.43125 -0.00139 " pathEditMode="relative" rAng="0" ptsTypes="AA">
                                      <p:cBhvr>
                                        <p:cTn id="71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563" y="-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425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10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3000"/>
                            </p:stCondLst>
                            <p:childTnLst>
                              <p:par>
                                <p:cTn id="9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59" grpId="0" animBg="1"/>
      <p:bldP spid="59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>
                <a:latin typeface="Arial" charset="0"/>
                <a:cs typeface="Arial" charset="0"/>
              </a:rPr>
              <a:t>De aanbodfunctie</a:t>
            </a:r>
            <a:endParaRPr lang="nl-NL" baseline="-25000" smtClean="0">
              <a:latin typeface="Arial" charset="0"/>
              <a:cs typeface="Arial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8313" y="5805488"/>
            <a:ext cx="8229600" cy="919162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r>
              <a:rPr lang="nl-NL" sz="2800" smtClean="0">
                <a:latin typeface="Arial" charset="0"/>
                <a:cs typeface="Arial" charset="0"/>
              </a:rPr>
              <a:t>Als de prijs stijgt, neemt het aanbod toe.</a:t>
            </a:r>
          </a:p>
          <a:p>
            <a:pPr marL="0" indent="0" algn="ctr">
              <a:buFont typeface="Arial" charset="0"/>
              <a:buNone/>
            </a:pPr>
            <a:r>
              <a:rPr lang="nl-NL" sz="2000" smtClean="0">
                <a:latin typeface="Arial" charset="0"/>
                <a:cs typeface="Arial" charset="0"/>
              </a:rPr>
              <a:t>voor het gemak hebben we er nu direct een rechte lijn van gemaakt</a:t>
            </a:r>
            <a:endParaRPr lang="nl-NL" sz="2800" smtClean="0">
              <a:latin typeface="Arial" charset="0"/>
              <a:cs typeface="Arial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4">
                <a:shade val="45000"/>
                <a:satMod val="135000"/>
              </a:schemeClr>
              <a:prstClr val="white"/>
            </a:duotone>
            <a:extLst/>
          </a:blip>
          <a:srcRect/>
          <a:stretch>
            <a:fillRect/>
          </a:stretch>
        </p:blipFill>
        <p:spPr bwMode="auto">
          <a:xfrm>
            <a:off x="5427392" y="415062"/>
            <a:ext cx="2007097" cy="1338064"/>
          </a:xfrm>
          <a:prstGeom prst="rect">
            <a:avLst/>
          </a:prstGeom>
          <a:noFill/>
          <a:ln>
            <a:noFill/>
          </a:ln>
          <a:effectLst/>
          <a:extLst/>
        </p:spPr>
      </p:pic>
      <p:sp>
        <p:nvSpPr>
          <p:cNvPr id="40" name="Tekstvak 39"/>
          <p:cNvSpPr txBox="1">
            <a:spLocks noChangeArrowheads="1"/>
          </p:cNvSpPr>
          <p:nvPr/>
        </p:nvSpPr>
        <p:spPr bwMode="auto">
          <a:xfrm>
            <a:off x="6124575" y="2190750"/>
            <a:ext cx="14128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l-NL" sz="1400">
                <a:latin typeface="Calibri" pitchFamily="34" charset="0"/>
              </a:rPr>
              <a:t>En voor € 35.000</a:t>
            </a:r>
          </a:p>
        </p:txBody>
      </p:sp>
      <p:sp>
        <p:nvSpPr>
          <p:cNvPr id="42" name="Tekstvak 41"/>
          <p:cNvSpPr txBox="1">
            <a:spLocks noChangeArrowheads="1"/>
          </p:cNvSpPr>
          <p:nvPr/>
        </p:nvSpPr>
        <p:spPr bwMode="auto">
          <a:xfrm>
            <a:off x="6276975" y="2401888"/>
            <a:ext cx="255905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l-NL" sz="1400">
                <a:latin typeface="Calibri" pitchFamily="34" charset="0"/>
              </a:rPr>
              <a:t>zijn er zeer veel bedrijven bereid</a:t>
            </a:r>
            <a:br>
              <a:rPr lang="nl-NL" sz="1400">
                <a:latin typeface="Calibri" pitchFamily="34" charset="0"/>
              </a:rPr>
            </a:br>
            <a:r>
              <a:rPr lang="nl-NL" sz="1400">
                <a:latin typeface="Calibri" pitchFamily="34" charset="0"/>
              </a:rPr>
              <a:t>om de auto te maken</a:t>
            </a:r>
          </a:p>
        </p:txBody>
      </p:sp>
      <p:sp>
        <p:nvSpPr>
          <p:cNvPr id="43" name="Tekstvak 42"/>
          <p:cNvSpPr txBox="1">
            <a:spLocks noChangeArrowheads="1"/>
          </p:cNvSpPr>
          <p:nvPr/>
        </p:nvSpPr>
        <p:spPr bwMode="auto">
          <a:xfrm>
            <a:off x="6113463" y="2911475"/>
            <a:ext cx="2008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l-NL" sz="1400">
                <a:latin typeface="Calibri" pitchFamily="34" charset="0"/>
              </a:rPr>
              <a:t>Bij een prijs van € 25.000</a:t>
            </a:r>
          </a:p>
        </p:txBody>
      </p:sp>
      <p:sp>
        <p:nvSpPr>
          <p:cNvPr id="44" name="Tekstvak 43"/>
          <p:cNvSpPr txBox="1">
            <a:spLocks noChangeArrowheads="1"/>
          </p:cNvSpPr>
          <p:nvPr/>
        </p:nvSpPr>
        <p:spPr bwMode="auto">
          <a:xfrm>
            <a:off x="6265863" y="3121025"/>
            <a:ext cx="24828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l-NL" sz="1400">
                <a:latin typeface="Calibri" pitchFamily="34" charset="0"/>
              </a:rPr>
              <a:t>zijn veel meer bedrijven bereid </a:t>
            </a:r>
          </a:p>
          <a:p>
            <a:r>
              <a:rPr lang="nl-NL" sz="1400">
                <a:latin typeface="Calibri" pitchFamily="34" charset="0"/>
              </a:rPr>
              <a:t>deze auto te verkopen</a:t>
            </a:r>
          </a:p>
        </p:txBody>
      </p:sp>
      <p:sp>
        <p:nvSpPr>
          <p:cNvPr id="45" name="Tekstvak 44"/>
          <p:cNvSpPr txBox="1">
            <a:spLocks noChangeArrowheads="1"/>
          </p:cNvSpPr>
          <p:nvPr/>
        </p:nvSpPr>
        <p:spPr bwMode="auto">
          <a:xfrm>
            <a:off x="6127750" y="3632200"/>
            <a:ext cx="2006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l-NL" sz="1400">
                <a:latin typeface="Calibri" pitchFamily="34" charset="0"/>
              </a:rPr>
              <a:t>Bij een prijs van € 15.000</a:t>
            </a:r>
          </a:p>
        </p:txBody>
      </p:sp>
      <p:sp>
        <p:nvSpPr>
          <p:cNvPr id="46" name="Tekstvak 45"/>
          <p:cNvSpPr txBox="1">
            <a:spLocks noChangeArrowheads="1"/>
          </p:cNvSpPr>
          <p:nvPr/>
        </p:nvSpPr>
        <p:spPr bwMode="auto">
          <a:xfrm>
            <a:off x="6280150" y="3841750"/>
            <a:ext cx="27320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l-NL" sz="1400">
                <a:latin typeface="Calibri" pitchFamily="34" charset="0"/>
              </a:rPr>
              <a:t>Zijn enkele bedrijven bereid deze </a:t>
            </a:r>
          </a:p>
          <a:p>
            <a:r>
              <a:rPr lang="nl-NL" sz="1400">
                <a:latin typeface="Calibri" pitchFamily="34" charset="0"/>
              </a:rPr>
              <a:t>auto te verkopen</a:t>
            </a:r>
          </a:p>
        </p:txBody>
      </p:sp>
      <p:sp>
        <p:nvSpPr>
          <p:cNvPr id="47" name="Tekstvak 46"/>
          <p:cNvSpPr txBox="1">
            <a:spLocks noChangeArrowheads="1"/>
          </p:cNvSpPr>
          <p:nvPr/>
        </p:nvSpPr>
        <p:spPr bwMode="auto">
          <a:xfrm>
            <a:off x="6113463" y="4365625"/>
            <a:ext cx="2317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l-NL" sz="1400">
                <a:latin typeface="Calibri" pitchFamily="34" charset="0"/>
              </a:rPr>
              <a:t>Voor een bedrag van € 5.000</a:t>
            </a:r>
          </a:p>
        </p:txBody>
      </p:sp>
      <p:sp>
        <p:nvSpPr>
          <p:cNvPr id="48" name="Tekstvak 47"/>
          <p:cNvSpPr txBox="1">
            <a:spLocks noChangeArrowheads="1"/>
          </p:cNvSpPr>
          <p:nvPr/>
        </p:nvSpPr>
        <p:spPr bwMode="auto">
          <a:xfrm>
            <a:off x="6265863" y="4575175"/>
            <a:ext cx="27606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l-NL" sz="1400">
                <a:latin typeface="Calibri" pitchFamily="34" charset="0"/>
              </a:rPr>
              <a:t>is geen enkel bedrijf bereid de auto</a:t>
            </a:r>
          </a:p>
          <a:p>
            <a:r>
              <a:rPr lang="nl-NL" sz="1400">
                <a:latin typeface="Calibri" pitchFamily="34" charset="0"/>
              </a:rPr>
              <a:t>te maken/verkopen</a:t>
            </a:r>
          </a:p>
        </p:txBody>
      </p:sp>
      <p:grpSp>
        <p:nvGrpSpPr>
          <p:cNvPr id="53" name="Groep 52"/>
          <p:cNvGrpSpPr>
            <a:grpSpLocks/>
          </p:cNvGrpSpPr>
          <p:nvPr/>
        </p:nvGrpSpPr>
        <p:grpSpPr bwMode="auto">
          <a:xfrm>
            <a:off x="742950" y="1084263"/>
            <a:ext cx="5268913" cy="4514850"/>
            <a:chOff x="743443" y="1084094"/>
            <a:chExt cx="5268717" cy="4514438"/>
          </a:xfrm>
        </p:grpSpPr>
        <p:grpSp>
          <p:nvGrpSpPr>
            <p:cNvPr id="16410" name="Groep 48"/>
            <p:cNvGrpSpPr>
              <a:grpSpLocks/>
            </p:cNvGrpSpPr>
            <p:nvPr/>
          </p:nvGrpSpPr>
          <p:grpSpPr bwMode="auto">
            <a:xfrm>
              <a:off x="743443" y="1084094"/>
              <a:ext cx="5268717" cy="4514438"/>
              <a:chOff x="743443" y="1084094"/>
              <a:chExt cx="5268717" cy="4514438"/>
            </a:xfrm>
          </p:grpSpPr>
          <p:grpSp>
            <p:nvGrpSpPr>
              <p:cNvPr id="16416" name="Groep 33"/>
              <p:cNvGrpSpPr>
                <a:grpSpLocks/>
              </p:cNvGrpSpPr>
              <p:nvPr/>
            </p:nvGrpSpPr>
            <p:grpSpPr bwMode="auto">
              <a:xfrm>
                <a:off x="743443" y="1084094"/>
                <a:ext cx="5268717" cy="4514438"/>
                <a:chOff x="743443" y="1084094"/>
                <a:chExt cx="5268717" cy="4514438"/>
              </a:xfrm>
            </p:grpSpPr>
            <p:sp>
              <p:nvSpPr>
                <p:cNvPr id="16422" name="Tekstvak 7"/>
                <p:cNvSpPr txBox="1">
                  <a:spLocks noChangeArrowheads="1"/>
                </p:cNvSpPr>
                <p:nvPr/>
              </p:nvSpPr>
              <p:spPr bwMode="auto">
                <a:xfrm rot="-5400000">
                  <a:off x="552942" y="1756054"/>
                  <a:ext cx="750334" cy="36933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nl-NL">
                      <a:latin typeface="Calibri" pitchFamily="34" charset="0"/>
                    </a:rPr>
                    <a:t>euro’s</a:t>
                  </a:r>
                </a:p>
              </p:txBody>
            </p:sp>
            <p:sp>
              <p:nvSpPr>
                <p:cNvPr id="9" name="Tekstvak 8"/>
                <p:cNvSpPr txBox="1"/>
                <p:nvPr/>
              </p:nvSpPr>
              <p:spPr>
                <a:xfrm>
                  <a:off x="2669009" y="1084094"/>
                  <a:ext cx="2462120" cy="369853"/>
                </a:xfrm>
                <a:prstGeom prst="rect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wrap="none"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nl-NL" dirty="0"/>
                    <a:t>Markt voor kleine auto’s</a:t>
                  </a:r>
                </a:p>
              </p:txBody>
            </p:sp>
            <p:cxnSp>
              <p:nvCxnSpPr>
                <p:cNvPr id="11" name="Rechte verbindingslijn 10"/>
                <p:cNvCxnSpPr/>
                <p:nvPr/>
              </p:nvCxnSpPr>
              <p:spPr>
                <a:xfrm>
                  <a:off x="1691146" y="1628556"/>
                  <a:ext cx="4321014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Rechte verbindingslijn 11"/>
                <p:cNvCxnSpPr/>
                <p:nvPr/>
              </p:nvCxnSpPr>
              <p:spPr>
                <a:xfrm>
                  <a:off x="1691146" y="1984124"/>
                  <a:ext cx="4321014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Rechte verbindingslijn 12"/>
                <p:cNvCxnSpPr/>
                <p:nvPr/>
              </p:nvCxnSpPr>
              <p:spPr>
                <a:xfrm>
                  <a:off x="1691146" y="2339691"/>
                  <a:ext cx="4321014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Rechte verbindingslijn 13"/>
                <p:cNvCxnSpPr/>
                <p:nvPr/>
              </p:nvCxnSpPr>
              <p:spPr>
                <a:xfrm>
                  <a:off x="1691146" y="2700022"/>
                  <a:ext cx="4321014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Rechte verbindingslijn 14"/>
                <p:cNvCxnSpPr/>
                <p:nvPr/>
              </p:nvCxnSpPr>
              <p:spPr>
                <a:xfrm>
                  <a:off x="1691146" y="3068288"/>
                  <a:ext cx="4321014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Rechte verbindingslijn 15"/>
                <p:cNvCxnSpPr/>
                <p:nvPr/>
              </p:nvCxnSpPr>
              <p:spPr>
                <a:xfrm>
                  <a:off x="1691146" y="3425442"/>
                  <a:ext cx="4321014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Rechte verbindingslijn 16"/>
                <p:cNvCxnSpPr/>
                <p:nvPr/>
              </p:nvCxnSpPr>
              <p:spPr>
                <a:xfrm>
                  <a:off x="1691146" y="3779423"/>
                  <a:ext cx="4321014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Rechte verbindingslijn 17"/>
                <p:cNvCxnSpPr/>
                <p:nvPr/>
              </p:nvCxnSpPr>
              <p:spPr>
                <a:xfrm>
                  <a:off x="1691146" y="4144515"/>
                  <a:ext cx="4321014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Rechte verbindingslijn 18"/>
                <p:cNvCxnSpPr/>
                <p:nvPr/>
              </p:nvCxnSpPr>
              <p:spPr>
                <a:xfrm>
                  <a:off x="1691146" y="4509606"/>
                  <a:ext cx="4321014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Rechte verbindingslijn 20"/>
                <p:cNvCxnSpPr/>
                <p:nvPr/>
              </p:nvCxnSpPr>
              <p:spPr>
                <a:xfrm>
                  <a:off x="2402319" y="1449186"/>
                  <a:ext cx="0" cy="34159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Rechte verbindingslijn 21"/>
                <p:cNvCxnSpPr/>
                <p:nvPr/>
              </p:nvCxnSpPr>
              <p:spPr>
                <a:xfrm>
                  <a:off x="2051494" y="1446011"/>
                  <a:ext cx="0" cy="341440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Rechte verbindingslijn 22"/>
                <p:cNvCxnSpPr/>
                <p:nvPr/>
              </p:nvCxnSpPr>
              <p:spPr>
                <a:xfrm>
                  <a:off x="3127779" y="1450773"/>
                  <a:ext cx="0" cy="341440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Rechte verbindingslijn 23"/>
                <p:cNvCxnSpPr/>
                <p:nvPr/>
              </p:nvCxnSpPr>
              <p:spPr>
                <a:xfrm>
                  <a:off x="2772193" y="1449186"/>
                  <a:ext cx="0" cy="34159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Rechte verbindingslijn 24"/>
                <p:cNvCxnSpPr/>
                <p:nvPr/>
              </p:nvCxnSpPr>
              <p:spPr>
                <a:xfrm>
                  <a:off x="3848477" y="1444423"/>
                  <a:ext cx="0" cy="34159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Rechte verbindingslijn 25"/>
                <p:cNvCxnSpPr/>
                <p:nvPr/>
              </p:nvCxnSpPr>
              <p:spPr>
                <a:xfrm>
                  <a:off x="3491304" y="1444423"/>
                  <a:ext cx="0" cy="34159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Rechte verbindingslijn 26"/>
                <p:cNvCxnSpPr/>
                <p:nvPr/>
              </p:nvCxnSpPr>
              <p:spPr>
                <a:xfrm>
                  <a:off x="4567589" y="1444423"/>
                  <a:ext cx="0" cy="34159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Rechte verbindingslijn 27"/>
                <p:cNvCxnSpPr/>
                <p:nvPr/>
              </p:nvCxnSpPr>
              <p:spPr>
                <a:xfrm>
                  <a:off x="4212002" y="1439662"/>
                  <a:ext cx="0" cy="34159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Rechte verbindingslijn 28"/>
                <p:cNvCxnSpPr/>
                <p:nvPr/>
              </p:nvCxnSpPr>
              <p:spPr>
                <a:xfrm>
                  <a:off x="5288287" y="1444423"/>
                  <a:ext cx="0" cy="34159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Rechte verbindingslijn 29"/>
                <p:cNvCxnSpPr/>
                <p:nvPr/>
              </p:nvCxnSpPr>
              <p:spPr>
                <a:xfrm>
                  <a:off x="4932700" y="1436487"/>
                  <a:ext cx="0" cy="34159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Rechte verbindingslijn 30"/>
                <p:cNvCxnSpPr/>
                <p:nvPr/>
              </p:nvCxnSpPr>
              <p:spPr>
                <a:xfrm>
                  <a:off x="6002635" y="1436487"/>
                  <a:ext cx="0" cy="34159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Rechte verbindingslijn 31"/>
                <p:cNvCxnSpPr/>
                <p:nvPr/>
              </p:nvCxnSpPr>
              <p:spPr>
                <a:xfrm>
                  <a:off x="5651810" y="1441248"/>
                  <a:ext cx="0" cy="341440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" name="Rechte verbindingslijn 4"/>
                <p:cNvCxnSpPr/>
                <p:nvPr/>
              </p:nvCxnSpPr>
              <p:spPr>
                <a:xfrm>
                  <a:off x="1691146" y="1268227"/>
                  <a:ext cx="0" cy="3601708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7" name="Rechte verbindingslijn 6"/>
                <p:cNvCxnSpPr/>
                <p:nvPr/>
              </p:nvCxnSpPr>
              <p:spPr>
                <a:xfrm>
                  <a:off x="1691146" y="4869935"/>
                  <a:ext cx="4321014" cy="0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16447" name="Tekstvak 32"/>
                <p:cNvSpPr txBox="1">
                  <a:spLocks noChangeArrowheads="1"/>
                </p:cNvSpPr>
                <p:nvPr/>
              </p:nvSpPr>
              <p:spPr bwMode="auto">
                <a:xfrm>
                  <a:off x="3563888" y="5229200"/>
                  <a:ext cx="2083776" cy="36933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nl-NL">
                      <a:latin typeface="Calibri" pitchFamily="34" charset="0"/>
                    </a:rPr>
                    <a:t>aantal auto’s (x mln)</a:t>
                  </a:r>
                </a:p>
              </p:txBody>
            </p:sp>
          </p:grpSp>
          <p:sp>
            <p:nvSpPr>
              <p:cNvPr id="16417" name="Tekstvak 34"/>
              <p:cNvSpPr txBox="1">
                <a:spLocks noChangeArrowheads="1"/>
              </p:cNvSpPr>
              <p:nvPr/>
            </p:nvSpPr>
            <p:spPr bwMode="auto">
              <a:xfrm>
                <a:off x="1156317" y="4363980"/>
                <a:ext cx="595035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nl-NL" sz="1400">
                    <a:latin typeface="Calibri" pitchFamily="34" charset="0"/>
                  </a:rPr>
                  <a:t>5.000</a:t>
                </a:r>
              </a:p>
            </p:txBody>
          </p:sp>
          <p:sp>
            <p:nvSpPr>
              <p:cNvPr id="16418" name="Tekstvak 35"/>
              <p:cNvSpPr txBox="1">
                <a:spLocks noChangeArrowheads="1"/>
              </p:cNvSpPr>
              <p:nvPr/>
            </p:nvSpPr>
            <p:spPr bwMode="auto">
              <a:xfrm>
                <a:off x="1081569" y="4005064"/>
                <a:ext cx="686406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nl-NL" sz="1400">
                    <a:latin typeface="Calibri" pitchFamily="34" charset="0"/>
                  </a:rPr>
                  <a:t>10.000</a:t>
                </a:r>
              </a:p>
            </p:txBody>
          </p:sp>
          <p:sp>
            <p:nvSpPr>
              <p:cNvPr id="16419" name="Tekstvak 36"/>
              <p:cNvSpPr txBox="1">
                <a:spLocks noChangeArrowheads="1"/>
              </p:cNvSpPr>
              <p:nvPr/>
            </p:nvSpPr>
            <p:spPr bwMode="auto">
              <a:xfrm>
                <a:off x="1086588" y="3284984"/>
                <a:ext cx="686406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nl-NL" sz="1400">
                    <a:latin typeface="Calibri" pitchFamily="34" charset="0"/>
                  </a:rPr>
                  <a:t>20.000</a:t>
                </a:r>
              </a:p>
            </p:txBody>
          </p:sp>
          <p:sp>
            <p:nvSpPr>
              <p:cNvPr id="16420" name="Tekstvak 37"/>
              <p:cNvSpPr txBox="1">
                <a:spLocks noChangeArrowheads="1"/>
              </p:cNvSpPr>
              <p:nvPr/>
            </p:nvSpPr>
            <p:spPr bwMode="auto">
              <a:xfrm>
                <a:off x="1086588" y="2564904"/>
                <a:ext cx="686406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nl-NL" sz="1400">
                    <a:latin typeface="Calibri" pitchFamily="34" charset="0"/>
                  </a:rPr>
                  <a:t>30.000</a:t>
                </a:r>
              </a:p>
            </p:txBody>
          </p:sp>
          <p:sp>
            <p:nvSpPr>
              <p:cNvPr id="16421" name="Tekstvak 38"/>
              <p:cNvSpPr txBox="1">
                <a:spLocks noChangeArrowheads="1"/>
              </p:cNvSpPr>
              <p:nvPr/>
            </p:nvSpPr>
            <p:spPr bwMode="auto">
              <a:xfrm>
                <a:off x="1086588" y="1844824"/>
                <a:ext cx="686406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nl-NL" sz="1400">
                    <a:latin typeface="Calibri" pitchFamily="34" charset="0"/>
                  </a:rPr>
                  <a:t>40.000</a:t>
                </a:r>
              </a:p>
            </p:txBody>
          </p:sp>
        </p:grpSp>
        <p:sp>
          <p:nvSpPr>
            <p:cNvPr id="16411" name="Tekstvak 53"/>
            <p:cNvSpPr txBox="1">
              <a:spLocks noChangeArrowheads="1"/>
            </p:cNvSpPr>
            <p:nvPr/>
          </p:nvSpPr>
          <p:spPr bwMode="auto">
            <a:xfrm>
              <a:off x="2262177" y="4883323"/>
              <a:ext cx="27603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nl-NL" sz="1400">
                  <a:latin typeface="Calibri" pitchFamily="34" charset="0"/>
                </a:rPr>
                <a:t>4</a:t>
              </a:r>
            </a:p>
          </p:txBody>
        </p:sp>
        <p:sp>
          <p:nvSpPr>
            <p:cNvPr id="16412" name="Tekstvak 54"/>
            <p:cNvSpPr txBox="1">
              <a:spLocks noChangeArrowheads="1"/>
            </p:cNvSpPr>
            <p:nvPr/>
          </p:nvSpPr>
          <p:spPr bwMode="auto">
            <a:xfrm>
              <a:off x="2990293" y="4869160"/>
              <a:ext cx="27603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nl-NL" sz="1400">
                  <a:latin typeface="Calibri" pitchFamily="34" charset="0"/>
                </a:rPr>
                <a:t>8</a:t>
              </a:r>
            </a:p>
          </p:txBody>
        </p:sp>
        <p:sp>
          <p:nvSpPr>
            <p:cNvPr id="16413" name="Tekstvak 55"/>
            <p:cNvSpPr txBox="1">
              <a:spLocks noChangeArrowheads="1"/>
            </p:cNvSpPr>
            <p:nvPr/>
          </p:nvSpPr>
          <p:spPr bwMode="auto">
            <a:xfrm>
              <a:off x="3672273" y="4883323"/>
              <a:ext cx="36740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nl-NL" sz="1400">
                  <a:latin typeface="Calibri" pitchFamily="34" charset="0"/>
                </a:rPr>
                <a:t>12</a:t>
              </a:r>
            </a:p>
          </p:txBody>
        </p:sp>
        <p:sp>
          <p:nvSpPr>
            <p:cNvPr id="16414" name="Tekstvak 56"/>
            <p:cNvSpPr txBox="1">
              <a:spLocks noChangeArrowheads="1"/>
            </p:cNvSpPr>
            <p:nvPr/>
          </p:nvSpPr>
          <p:spPr bwMode="auto">
            <a:xfrm>
              <a:off x="4392041" y="4869160"/>
              <a:ext cx="36740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nl-NL" sz="1400">
                  <a:latin typeface="Calibri" pitchFamily="34" charset="0"/>
                </a:rPr>
                <a:t>16</a:t>
              </a:r>
            </a:p>
          </p:txBody>
        </p:sp>
        <p:sp>
          <p:nvSpPr>
            <p:cNvPr id="16415" name="Tekstvak 57"/>
            <p:cNvSpPr txBox="1">
              <a:spLocks noChangeArrowheads="1"/>
            </p:cNvSpPr>
            <p:nvPr/>
          </p:nvSpPr>
          <p:spPr bwMode="auto">
            <a:xfrm>
              <a:off x="5112121" y="4869160"/>
              <a:ext cx="36740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nl-NL" sz="1400">
                  <a:latin typeface="Calibri" pitchFamily="34" charset="0"/>
                </a:rPr>
                <a:t>20</a:t>
              </a:r>
            </a:p>
          </p:txBody>
        </p:sp>
      </p:grpSp>
      <p:sp>
        <p:nvSpPr>
          <p:cNvPr id="41" name="Ovaal 40"/>
          <p:cNvSpPr/>
          <p:nvPr/>
        </p:nvSpPr>
        <p:spPr>
          <a:xfrm>
            <a:off x="1644030" y="2301841"/>
            <a:ext cx="95843" cy="99997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50" name="Ovaal 49"/>
          <p:cNvSpPr/>
          <p:nvPr/>
        </p:nvSpPr>
        <p:spPr>
          <a:xfrm>
            <a:off x="1648793" y="2996952"/>
            <a:ext cx="95843" cy="99997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51" name="Ovaal 50"/>
          <p:cNvSpPr/>
          <p:nvPr/>
        </p:nvSpPr>
        <p:spPr>
          <a:xfrm>
            <a:off x="1648813" y="3726558"/>
            <a:ext cx="95843" cy="99997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52" name="Ovaal 51"/>
          <p:cNvSpPr/>
          <p:nvPr/>
        </p:nvSpPr>
        <p:spPr>
          <a:xfrm>
            <a:off x="1648793" y="4462079"/>
            <a:ext cx="95843" cy="99997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cxnSp>
        <p:nvCxnSpPr>
          <p:cNvPr id="6" name="Rechte verbindingslijn 5"/>
          <p:cNvCxnSpPr/>
          <p:nvPr/>
        </p:nvCxnSpPr>
        <p:spPr>
          <a:xfrm flipV="1">
            <a:off x="1690688" y="2339975"/>
            <a:ext cx="4313237" cy="2170113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75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63" presetClass="path" presetSubtype="0" accel="50000" decel="50000" fill="hold" nodeType="afterEffect">
                                  <p:stCondLst>
                                    <p:cond delay="1250"/>
                                  </p:stCondLst>
                                  <p:childTnLst>
                                    <p:animMotion origin="layout" path="M -2.77778E-7 -2.96296E-6 L 0.15642 -0.00069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13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25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63" presetClass="path" presetSubtype="0" accel="50000" decel="50000" fill="hold" nodeType="afterEffect">
                                  <p:stCondLst>
                                    <p:cond delay="1250"/>
                                  </p:stCondLst>
                                  <p:childTnLst>
                                    <p:animMotion origin="layout" path="M -2.77778E-7 0.00278 L 0.31563 0.00278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78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25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63" presetClass="path" presetSubtype="0" accel="50000" decel="50000" fill="hold" nodeType="afterEffect">
                                  <p:stCondLst>
                                    <p:cond delay="1250"/>
                                  </p:stCondLst>
                                  <p:childTnLst>
                                    <p:animMotion origin="layout" path="M 0.00035 -4.07407E-6 L 0.46962 -0.00069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455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4250"/>
                            </p:stCondLst>
                            <p:childTnLst>
                              <p:par>
                                <p:cTn id="70" presetID="10" presetClass="entr" presetSubtype="0" fill="hold" grpId="0" nodeType="after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5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0" grpId="0"/>
      <p:bldP spid="42" grpId="0"/>
      <p:bldP spid="43" grpId="0"/>
      <p:bldP spid="44" grpId="0"/>
      <p:bldP spid="45" grpId="0"/>
      <p:bldP spid="46" grpId="0"/>
      <p:bldP spid="47" grpId="0"/>
      <p:bldP spid="4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>
                <a:latin typeface="Arial" charset="0"/>
                <a:cs typeface="Arial" charset="0"/>
              </a:rPr>
              <a:t>De evenwichtsprijs</a:t>
            </a:r>
            <a:endParaRPr lang="nl-NL" baseline="-25000" smtClean="0">
              <a:latin typeface="Arial" charset="0"/>
              <a:cs typeface="Arial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4">
                <a:shade val="45000"/>
                <a:satMod val="135000"/>
              </a:schemeClr>
              <a:prstClr val="white"/>
            </a:duotone>
            <a:extLst/>
          </a:blip>
          <a:srcRect/>
          <a:stretch>
            <a:fillRect/>
          </a:stretch>
        </p:blipFill>
        <p:spPr bwMode="auto">
          <a:xfrm>
            <a:off x="5427392" y="415062"/>
            <a:ext cx="2007097" cy="1338064"/>
          </a:xfrm>
          <a:prstGeom prst="rect">
            <a:avLst/>
          </a:prstGeom>
          <a:noFill/>
          <a:ln>
            <a:noFill/>
          </a:ln>
          <a:effectLst/>
          <a:extLst/>
        </p:spPr>
      </p:pic>
      <p:sp>
        <p:nvSpPr>
          <p:cNvPr id="40" name="Tekstvak 39"/>
          <p:cNvSpPr txBox="1">
            <a:spLocks noChangeArrowheads="1"/>
          </p:cNvSpPr>
          <p:nvPr/>
        </p:nvSpPr>
        <p:spPr bwMode="auto">
          <a:xfrm>
            <a:off x="6124575" y="3363913"/>
            <a:ext cx="28146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l-NL" sz="1400">
                <a:latin typeface="Calibri" pitchFamily="34" charset="0"/>
              </a:rPr>
              <a:t>Vraag en Aanbod ‘vinden elkaar’ bij </a:t>
            </a:r>
            <a:br>
              <a:rPr lang="nl-NL" sz="1400">
                <a:latin typeface="Calibri" pitchFamily="34" charset="0"/>
              </a:rPr>
            </a:br>
            <a:r>
              <a:rPr lang="nl-NL" sz="1400">
                <a:latin typeface="Calibri" pitchFamily="34" charset="0"/>
              </a:rPr>
              <a:t>(ongeveer) € 18.500</a:t>
            </a:r>
          </a:p>
        </p:txBody>
      </p:sp>
      <p:grpSp>
        <p:nvGrpSpPr>
          <p:cNvPr id="53" name="Groep 52"/>
          <p:cNvGrpSpPr>
            <a:grpSpLocks/>
          </p:cNvGrpSpPr>
          <p:nvPr/>
        </p:nvGrpSpPr>
        <p:grpSpPr bwMode="auto">
          <a:xfrm>
            <a:off x="742950" y="1084263"/>
            <a:ext cx="5268913" cy="4514850"/>
            <a:chOff x="743443" y="1084094"/>
            <a:chExt cx="5268717" cy="4514438"/>
          </a:xfrm>
        </p:grpSpPr>
        <p:grpSp>
          <p:nvGrpSpPr>
            <p:cNvPr id="17432" name="Groep 48"/>
            <p:cNvGrpSpPr>
              <a:grpSpLocks/>
            </p:cNvGrpSpPr>
            <p:nvPr/>
          </p:nvGrpSpPr>
          <p:grpSpPr bwMode="auto">
            <a:xfrm>
              <a:off x="743443" y="1084094"/>
              <a:ext cx="5268717" cy="4514438"/>
              <a:chOff x="743443" y="1084094"/>
              <a:chExt cx="5268717" cy="4514438"/>
            </a:xfrm>
          </p:grpSpPr>
          <p:grpSp>
            <p:nvGrpSpPr>
              <p:cNvPr id="17438" name="Groep 33"/>
              <p:cNvGrpSpPr>
                <a:grpSpLocks/>
              </p:cNvGrpSpPr>
              <p:nvPr/>
            </p:nvGrpSpPr>
            <p:grpSpPr bwMode="auto">
              <a:xfrm>
                <a:off x="743443" y="1084094"/>
                <a:ext cx="5268717" cy="4514438"/>
                <a:chOff x="743443" y="1084094"/>
                <a:chExt cx="5268717" cy="4514438"/>
              </a:xfrm>
            </p:grpSpPr>
            <p:sp>
              <p:nvSpPr>
                <p:cNvPr id="17444" name="Tekstvak 7"/>
                <p:cNvSpPr txBox="1">
                  <a:spLocks noChangeArrowheads="1"/>
                </p:cNvSpPr>
                <p:nvPr/>
              </p:nvSpPr>
              <p:spPr bwMode="auto">
                <a:xfrm rot="-5400000">
                  <a:off x="552942" y="1756054"/>
                  <a:ext cx="750334" cy="36933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nl-NL">
                      <a:latin typeface="Calibri" pitchFamily="34" charset="0"/>
                    </a:rPr>
                    <a:t>euro’s</a:t>
                  </a:r>
                </a:p>
              </p:txBody>
            </p:sp>
            <p:sp>
              <p:nvSpPr>
                <p:cNvPr id="9" name="Tekstvak 8"/>
                <p:cNvSpPr txBox="1"/>
                <p:nvPr/>
              </p:nvSpPr>
              <p:spPr>
                <a:xfrm>
                  <a:off x="2669009" y="1084094"/>
                  <a:ext cx="2462120" cy="369853"/>
                </a:xfrm>
                <a:prstGeom prst="rect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wrap="none"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nl-NL" dirty="0"/>
                    <a:t>Markt voor kleine auto’s</a:t>
                  </a:r>
                </a:p>
              </p:txBody>
            </p:sp>
            <p:cxnSp>
              <p:nvCxnSpPr>
                <p:cNvPr id="11" name="Rechte verbindingslijn 10"/>
                <p:cNvCxnSpPr/>
                <p:nvPr/>
              </p:nvCxnSpPr>
              <p:spPr>
                <a:xfrm>
                  <a:off x="1691146" y="1628556"/>
                  <a:ext cx="4321014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Rechte verbindingslijn 11"/>
                <p:cNvCxnSpPr/>
                <p:nvPr/>
              </p:nvCxnSpPr>
              <p:spPr>
                <a:xfrm>
                  <a:off x="1691146" y="1984124"/>
                  <a:ext cx="4321014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Rechte verbindingslijn 12"/>
                <p:cNvCxnSpPr/>
                <p:nvPr/>
              </p:nvCxnSpPr>
              <p:spPr>
                <a:xfrm>
                  <a:off x="1691146" y="2339691"/>
                  <a:ext cx="4321014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Rechte verbindingslijn 13"/>
                <p:cNvCxnSpPr/>
                <p:nvPr/>
              </p:nvCxnSpPr>
              <p:spPr>
                <a:xfrm>
                  <a:off x="1691146" y="2700022"/>
                  <a:ext cx="4321014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Rechte verbindingslijn 14"/>
                <p:cNvCxnSpPr/>
                <p:nvPr/>
              </p:nvCxnSpPr>
              <p:spPr>
                <a:xfrm>
                  <a:off x="1691146" y="3068288"/>
                  <a:ext cx="4321014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Rechte verbindingslijn 15"/>
                <p:cNvCxnSpPr/>
                <p:nvPr/>
              </p:nvCxnSpPr>
              <p:spPr>
                <a:xfrm>
                  <a:off x="1691146" y="3425442"/>
                  <a:ext cx="4321014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Rechte verbindingslijn 16"/>
                <p:cNvCxnSpPr/>
                <p:nvPr/>
              </p:nvCxnSpPr>
              <p:spPr>
                <a:xfrm>
                  <a:off x="1691146" y="3779423"/>
                  <a:ext cx="4321014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Rechte verbindingslijn 17"/>
                <p:cNvCxnSpPr/>
                <p:nvPr/>
              </p:nvCxnSpPr>
              <p:spPr>
                <a:xfrm>
                  <a:off x="1691146" y="4144515"/>
                  <a:ext cx="4321014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Rechte verbindingslijn 18"/>
                <p:cNvCxnSpPr/>
                <p:nvPr/>
              </p:nvCxnSpPr>
              <p:spPr>
                <a:xfrm>
                  <a:off x="1691146" y="4509606"/>
                  <a:ext cx="4321014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Rechte verbindingslijn 20"/>
                <p:cNvCxnSpPr/>
                <p:nvPr/>
              </p:nvCxnSpPr>
              <p:spPr>
                <a:xfrm>
                  <a:off x="2402319" y="1449186"/>
                  <a:ext cx="0" cy="34159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Rechte verbindingslijn 21"/>
                <p:cNvCxnSpPr/>
                <p:nvPr/>
              </p:nvCxnSpPr>
              <p:spPr>
                <a:xfrm>
                  <a:off x="2051494" y="1446011"/>
                  <a:ext cx="0" cy="341440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Rechte verbindingslijn 22"/>
                <p:cNvCxnSpPr/>
                <p:nvPr/>
              </p:nvCxnSpPr>
              <p:spPr>
                <a:xfrm>
                  <a:off x="3127779" y="1450773"/>
                  <a:ext cx="0" cy="341440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Rechte verbindingslijn 23"/>
                <p:cNvCxnSpPr/>
                <p:nvPr/>
              </p:nvCxnSpPr>
              <p:spPr>
                <a:xfrm>
                  <a:off x="2772193" y="1449186"/>
                  <a:ext cx="0" cy="34159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Rechte verbindingslijn 24"/>
                <p:cNvCxnSpPr/>
                <p:nvPr/>
              </p:nvCxnSpPr>
              <p:spPr>
                <a:xfrm>
                  <a:off x="3848477" y="1444423"/>
                  <a:ext cx="0" cy="34159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Rechte verbindingslijn 25"/>
                <p:cNvCxnSpPr/>
                <p:nvPr/>
              </p:nvCxnSpPr>
              <p:spPr>
                <a:xfrm>
                  <a:off x="3491304" y="1444423"/>
                  <a:ext cx="0" cy="34159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Rechte verbindingslijn 26"/>
                <p:cNvCxnSpPr/>
                <p:nvPr/>
              </p:nvCxnSpPr>
              <p:spPr>
                <a:xfrm>
                  <a:off x="4567589" y="1444423"/>
                  <a:ext cx="0" cy="34159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Rechte verbindingslijn 27"/>
                <p:cNvCxnSpPr/>
                <p:nvPr/>
              </p:nvCxnSpPr>
              <p:spPr>
                <a:xfrm>
                  <a:off x="4212002" y="1439662"/>
                  <a:ext cx="0" cy="34159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Rechte verbindingslijn 28"/>
                <p:cNvCxnSpPr/>
                <p:nvPr/>
              </p:nvCxnSpPr>
              <p:spPr>
                <a:xfrm>
                  <a:off x="5288287" y="1444423"/>
                  <a:ext cx="0" cy="34159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Rechte verbindingslijn 29"/>
                <p:cNvCxnSpPr/>
                <p:nvPr/>
              </p:nvCxnSpPr>
              <p:spPr>
                <a:xfrm>
                  <a:off x="4932700" y="1436487"/>
                  <a:ext cx="0" cy="34159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Rechte verbindingslijn 30"/>
                <p:cNvCxnSpPr/>
                <p:nvPr/>
              </p:nvCxnSpPr>
              <p:spPr>
                <a:xfrm>
                  <a:off x="6002635" y="1436487"/>
                  <a:ext cx="0" cy="34159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Rechte verbindingslijn 31"/>
                <p:cNvCxnSpPr/>
                <p:nvPr/>
              </p:nvCxnSpPr>
              <p:spPr>
                <a:xfrm>
                  <a:off x="5651810" y="1441248"/>
                  <a:ext cx="0" cy="341440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" name="Rechte verbindingslijn 4"/>
                <p:cNvCxnSpPr/>
                <p:nvPr/>
              </p:nvCxnSpPr>
              <p:spPr>
                <a:xfrm>
                  <a:off x="1691146" y="1268227"/>
                  <a:ext cx="0" cy="3601708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7" name="Rechte verbindingslijn 6"/>
                <p:cNvCxnSpPr/>
                <p:nvPr/>
              </p:nvCxnSpPr>
              <p:spPr>
                <a:xfrm>
                  <a:off x="1691146" y="4869935"/>
                  <a:ext cx="4321014" cy="0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17469" name="Tekstvak 32"/>
                <p:cNvSpPr txBox="1">
                  <a:spLocks noChangeArrowheads="1"/>
                </p:cNvSpPr>
                <p:nvPr/>
              </p:nvSpPr>
              <p:spPr bwMode="auto">
                <a:xfrm>
                  <a:off x="3563888" y="5229200"/>
                  <a:ext cx="2083776" cy="36933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nl-NL">
                      <a:latin typeface="Calibri" pitchFamily="34" charset="0"/>
                    </a:rPr>
                    <a:t>aantal auto’s (x mln)</a:t>
                  </a:r>
                </a:p>
              </p:txBody>
            </p:sp>
          </p:grpSp>
          <p:sp>
            <p:nvSpPr>
              <p:cNvPr id="17439" name="Tekstvak 34"/>
              <p:cNvSpPr txBox="1">
                <a:spLocks noChangeArrowheads="1"/>
              </p:cNvSpPr>
              <p:nvPr/>
            </p:nvSpPr>
            <p:spPr bwMode="auto">
              <a:xfrm>
                <a:off x="1156317" y="4363980"/>
                <a:ext cx="595035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nl-NL" sz="1400">
                    <a:latin typeface="Calibri" pitchFamily="34" charset="0"/>
                  </a:rPr>
                  <a:t>5.000</a:t>
                </a:r>
              </a:p>
            </p:txBody>
          </p:sp>
          <p:sp>
            <p:nvSpPr>
              <p:cNvPr id="17440" name="Tekstvak 35"/>
              <p:cNvSpPr txBox="1">
                <a:spLocks noChangeArrowheads="1"/>
              </p:cNvSpPr>
              <p:nvPr/>
            </p:nvSpPr>
            <p:spPr bwMode="auto">
              <a:xfrm>
                <a:off x="1081569" y="4005064"/>
                <a:ext cx="686406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nl-NL" sz="1400">
                    <a:latin typeface="Calibri" pitchFamily="34" charset="0"/>
                  </a:rPr>
                  <a:t>10.000</a:t>
                </a:r>
              </a:p>
            </p:txBody>
          </p:sp>
          <p:sp>
            <p:nvSpPr>
              <p:cNvPr id="17441" name="Tekstvak 36"/>
              <p:cNvSpPr txBox="1">
                <a:spLocks noChangeArrowheads="1"/>
              </p:cNvSpPr>
              <p:nvPr/>
            </p:nvSpPr>
            <p:spPr bwMode="auto">
              <a:xfrm>
                <a:off x="1086588" y="3284984"/>
                <a:ext cx="686406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nl-NL" sz="1400">
                    <a:latin typeface="Calibri" pitchFamily="34" charset="0"/>
                  </a:rPr>
                  <a:t>20.000</a:t>
                </a:r>
              </a:p>
            </p:txBody>
          </p:sp>
          <p:sp>
            <p:nvSpPr>
              <p:cNvPr id="17442" name="Tekstvak 37"/>
              <p:cNvSpPr txBox="1">
                <a:spLocks noChangeArrowheads="1"/>
              </p:cNvSpPr>
              <p:nvPr/>
            </p:nvSpPr>
            <p:spPr bwMode="auto">
              <a:xfrm>
                <a:off x="1086588" y="2564904"/>
                <a:ext cx="686406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nl-NL" sz="1400">
                    <a:latin typeface="Calibri" pitchFamily="34" charset="0"/>
                  </a:rPr>
                  <a:t>30.000</a:t>
                </a:r>
              </a:p>
            </p:txBody>
          </p:sp>
          <p:sp>
            <p:nvSpPr>
              <p:cNvPr id="17443" name="Tekstvak 38"/>
              <p:cNvSpPr txBox="1">
                <a:spLocks noChangeArrowheads="1"/>
              </p:cNvSpPr>
              <p:nvPr/>
            </p:nvSpPr>
            <p:spPr bwMode="auto">
              <a:xfrm>
                <a:off x="1086588" y="1844824"/>
                <a:ext cx="686406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nl-NL" sz="1400">
                    <a:latin typeface="Calibri" pitchFamily="34" charset="0"/>
                  </a:rPr>
                  <a:t>40.000</a:t>
                </a:r>
              </a:p>
            </p:txBody>
          </p:sp>
        </p:grpSp>
        <p:sp>
          <p:nvSpPr>
            <p:cNvPr id="17433" name="Tekstvak 53"/>
            <p:cNvSpPr txBox="1">
              <a:spLocks noChangeArrowheads="1"/>
            </p:cNvSpPr>
            <p:nvPr/>
          </p:nvSpPr>
          <p:spPr bwMode="auto">
            <a:xfrm>
              <a:off x="2262177" y="4883323"/>
              <a:ext cx="27603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nl-NL" sz="1400">
                  <a:latin typeface="Calibri" pitchFamily="34" charset="0"/>
                </a:rPr>
                <a:t>4</a:t>
              </a:r>
            </a:p>
          </p:txBody>
        </p:sp>
        <p:sp>
          <p:nvSpPr>
            <p:cNvPr id="17434" name="Tekstvak 54"/>
            <p:cNvSpPr txBox="1">
              <a:spLocks noChangeArrowheads="1"/>
            </p:cNvSpPr>
            <p:nvPr/>
          </p:nvSpPr>
          <p:spPr bwMode="auto">
            <a:xfrm>
              <a:off x="2990293" y="4869160"/>
              <a:ext cx="27603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nl-NL" sz="1400">
                  <a:latin typeface="Calibri" pitchFamily="34" charset="0"/>
                </a:rPr>
                <a:t>8</a:t>
              </a:r>
            </a:p>
          </p:txBody>
        </p:sp>
        <p:sp>
          <p:nvSpPr>
            <p:cNvPr id="17435" name="Tekstvak 55"/>
            <p:cNvSpPr txBox="1">
              <a:spLocks noChangeArrowheads="1"/>
            </p:cNvSpPr>
            <p:nvPr/>
          </p:nvSpPr>
          <p:spPr bwMode="auto">
            <a:xfrm>
              <a:off x="3672273" y="4883323"/>
              <a:ext cx="36740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nl-NL" sz="1400">
                  <a:latin typeface="Calibri" pitchFamily="34" charset="0"/>
                </a:rPr>
                <a:t>12</a:t>
              </a:r>
            </a:p>
          </p:txBody>
        </p:sp>
        <p:sp>
          <p:nvSpPr>
            <p:cNvPr id="17436" name="Tekstvak 56"/>
            <p:cNvSpPr txBox="1">
              <a:spLocks noChangeArrowheads="1"/>
            </p:cNvSpPr>
            <p:nvPr/>
          </p:nvSpPr>
          <p:spPr bwMode="auto">
            <a:xfrm>
              <a:off x="4392041" y="4869160"/>
              <a:ext cx="36740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nl-NL" sz="1400">
                  <a:latin typeface="Calibri" pitchFamily="34" charset="0"/>
                </a:rPr>
                <a:t>16</a:t>
              </a:r>
            </a:p>
          </p:txBody>
        </p:sp>
        <p:sp>
          <p:nvSpPr>
            <p:cNvPr id="17437" name="Tekstvak 57"/>
            <p:cNvSpPr txBox="1">
              <a:spLocks noChangeArrowheads="1"/>
            </p:cNvSpPr>
            <p:nvPr/>
          </p:nvSpPr>
          <p:spPr bwMode="auto">
            <a:xfrm>
              <a:off x="5112121" y="4869160"/>
              <a:ext cx="36740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nl-NL" sz="1400">
                  <a:latin typeface="Calibri" pitchFamily="34" charset="0"/>
                </a:rPr>
                <a:t>20</a:t>
              </a:r>
            </a:p>
          </p:txBody>
        </p:sp>
      </p:grpSp>
      <p:cxnSp>
        <p:nvCxnSpPr>
          <p:cNvPr id="6" name="Rechte verbindingslijn 5"/>
          <p:cNvCxnSpPr/>
          <p:nvPr/>
        </p:nvCxnSpPr>
        <p:spPr>
          <a:xfrm flipV="1">
            <a:off x="1690688" y="2339975"/>
            <a:ext cx="4313237" cy="2170113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9" name="Rechte verbindingslijn 58"/>
          <p:cNvCxnSpPr/>
          <p:nvPr/>
        </p:nvCxnSpPr>
        <p:spPr>
          <a:xfrm>
            <a:off x="1697038" y="1844675"/>
            <a:ext cx="3598862" cy="302418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0" name="Afgeronde rechthoek 19"/>
          <p:cNvSpPr/>
          <p:nvPr/>
        </p:nvSpPr>
        <p:spPr>
          <a:xfrm>
            <a:off x="2051050" y="1844675"/>
            <a:ext cx="487363" cy="307975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 err="1"/>
              <a:t>Q</a:t>
            </a:r>
            <a:r>
              <a:rPr lang="nl-NL" baseline="-25000" dirty="0" err="1"/>
              <a:t>v</a:t>
            </a:r>
            <a:endParaRPr lang="nl-NL" dirty="0"/>
          </a:p>
        </p:txBody>
      </p:sp>
      <p:sp>
        <p:nvSpPr>
          <p:cNvPr id="62" name="Afgeronde rechthoek 61"/>
          <p:cNvSpPr/>
          <p:nvPr/>
        </p:nvSpPr>
        <p:spPr>
          <a:xfrm>
            <a:off x="5453063" y="2636838"/>
            <a:ext cx="487362" cy="307975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 err="1"/>
              <a:t>Q</a:t>
            </a:r>
            <a:r>
              <a:rPr lang="nl-NL" baseline="-25000" dirty="0" err="1"/>
              <a:t>a</a:t>
            </a:r>
            <a:endParaRPr lang="nl-NL" dirty="0"/>
          </a:p>
        </p:txBody>
      </p:sp>
      <p:sp>
        <p:nvSpPr>
          <p:cNvPr id="61" name="Ovaal 60"/>
          <p:cNvSpPr/>
          <p:nvPr/>
        </p:nvSpPr>
        <p:spPr>
          <a:xfrm>
            <a:off x="3609790" y="3434410"/>
            <a:ext cx="144016" cy="16787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cxnSp>
        <p:nvCxnSpPr>
          <p:cNvPr id="1024" name="Rechte verbindingslijn 1023"/>
          <p:cNvCxnSpPr/>
          <p:nvPr/>
        </p:nvCxnSpPr>
        <p:spPr>
          <a:xfrm flipH="1" flipV="1">
            <a:off x="1690688" y="3522663"/>
            <a:ext cx="1928812" cy="1587"/>
          </a:xfrm>
          <a:prstGeom prst="line">
            <a:avLst/>
          </a:prstGeom>
          <a:ln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28" name="Rechte verbindingslijn 1027"/>
          <p:cNvCxnSpPr/>
          <p:nvPr/>
        </p:nvCxnSpPr>
        <p:spPr>
          <a:xfrm flipV="1">
            <a:off x="3671888" y="3602038"/>
            <a:ext cx="0" cy="1263650"/>
          </a:xfrm>
          <a:prstGeom prst="line">
            <a:avLst/>
          </a:prstGeom>
          <a:ln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9" name="Tekstvak 68"/>
          <p:cNvSpPr txBox="1">
            <a:spLocks noChangeArrowheads="1"/>
          </p:cNvSpPr>
          <p:nvPr/>
        </p:nvSpPr>
        <p:spPr bwMode="auto">
          <a:xfrm>
            <a:off x="1652588" y="3370263"/>
            <a:ext cx="6873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l-NL" sz="1400">
                <a:solidFill>
                  <a:srgbClr val="C00000"/>
                </a:solidFill>
                <a:latin typeface="Calibri" pitchFamily="34" charset="0"/>
              </a:rPr>
              <a:t>18.500</a:t>
            </a:r>
          </a:p>
        </p:txBody>
      </p:sp>
      <p:sp>
        <p:nvSpPr>
          <p:cNvPr id="70" name="Tekstvak 69"/>
          <p:cNvSpPr txBox="1">
            <a:spLocks noChangeArrowheads="1"/>
          </p:cNvSpPr>
          <p:nvPr/>
        </p:nvSpPr>
        <p:spPr bwMode="auto">
          <a:xfrm>
            <a:off x="6132513" y="2349500"/>
            <a:ext cx="297815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l-NL" sz="1300">
                <a:latin typeface="Calibri" pitchFamily="34" charset="0"/>
              </a:rPr>
              <a:t>Zouden producenten tóch € 30.000 </a:t>
            </a:r>
            <a:br>
              <a:rPr lang="nl-NL" sz="1300">
                <a:latin typeface="Calibri" pitchFamily="34" charset="0"/>
              </a:rPr>
            </a:br>
            <a:r>
              <a:rPr lang="nl-NL" sz="1300">
                <a:latin typeface="Calibri" pitchFamily="34" charset="0"/>
              </a:rPr>
              <a:t>vragen, ontstaat er een </a:t>
            </a:r>
            <a:r>
              <a:rPr lang="nl-NL" sz="1300" b="1">
                <a:latin typeface="Calibri" pitchFamily="34" charset="0"/>
              </a:rPr>
              <a:t>aanbodoverschot</a:t>
            </a:r>
          </a:p>
        </p:txBody>
      </p:sp>
      <p:cxnSp>
        <p:nvCxnSpPr>
          <p:cNvPr id="1030" name="Rechte verbindingslijn met pijl 1029"/>
          <p:cNvCxnSpPr/>
          <p:nvPr/>
        </p:nvCxnSpPr>
        <p:spPr>
          <a:xfrm>
            <a:off x="2771775" y="2700338"/>
            <a:ext cx="2447925" cy="0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3" name="Tekstvak 72"/>
          <p:cNvSpPr txBox="1">
            <a:spLocks noChangeArrowheads="1"/>
          </p:cNvSpPr>
          <p:nvPr/>
        </p:nvSpPr>
        <p:spPr bwMode="auto">
          <a:xfrm>
            <a:off x="6132513" y="2787650"/>
            <a:ext cx="26971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l-NL" sz="1300">
                <a:latin typeface="Calibri" pitchFamily="34" charset="0"/>
              </a:rPr>
              <a:t>Om de auto’s kwijt te raken, moeten</a:t>
            </a:r>
            <a:br>
              <a:rPr lang="nl-NL" sz="1300">
                <a:latin typeface="Calibri" pitchFamily="34" charset="0"/>
              </a:rPr>
            </a:br>
            <a:r>
              <a:rPr lang="nl-NL" sz="1300">
                <a:latin typeface="Calibri" pitchFamily="34" charset="0"/>
              </a:rPr>
              <a:t>de producenten hun prijs laten dalen</a:t>
            </a:r>
            <a:endParaRPr lang="nl-NL" sz="1300" b="1">
              <a:latin typeface="Calibri" pitchFamily="34" charset="0"/>
            </a:endParaRPr>
          </a:p>
        </p:txBody>
      </p:sp>
      <p:sp>
        <p:nvSpPr>
          <p:cNvPr id="1031" name="PIJL-OMLAAG 1030"/>
          <p:cNvSpPr/>
          <p:nvPr/>
        </p:nvSpPr>
        <p:spPr>
          <a:xfrm>
            <a:off x="3629025" y="2740025"/>
            <a:ext cx="134938" cy="642938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75" name="Tekstvak 74"/>
          <p:cNvSpPr txBox="1">
            <a:spLocks noChangeArrowheads="1"/>
          </p:cNvSpPr>
          <p:nvPr/>
        </p:nvSpPr>
        <p:spPr bwMode="auto">
          <a:xfrm>
            <a:off x="6129338" y="4010025"/>
            <a:ext cx="2852737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l-NL" sz="1300">
                <a:latin typeface="Calibri" pitchFamily="34" charset="0"/>
              </a:rPr>
              <a:t>Zouden producenten € 10.000 </a:t>
            </a:r>
            <a:br>
              <a:rPr lang="nl-NL" sz="1300">
                <a:latin typeface="Calibri" pitchFamily="34" charset="0"/>
              </a:rPr>
            </a:br>
            <a:r>
              <a:rPr lang="nl-NL" sz="1300">
                <a:latin typeface="Calibri" pitchFamily="34" charset="0"/>
              </a:rPr>
              <a:t>vragen, ontstaat er een </a:t>
            </a:r>
            <a:r>
              <a:rPr lang="nl-NL" sz="1300" b="1">
                <a:latin typeface="Calibri" pitchFamily="34" charset="0"/>
              </a:rPr>
              <a:t>vraagoverschot</a:t>
            </a:r>
          </a:p>
        </p:txBody>
      </p:sp>
      <p:sp>
        <p:nvSpPr>
          <p:cNvPr id="76" name="Tekstvak 75"/>
          <p:cNvSpPr txBox="1">
            <a:spLocks noChangeArrowheads="1"/>
          </p:cNvSpPr>
          <p:nvPr/>
        </p:nvSpPr>
        <p:spPr bwMode="auto">
          <a:xfrm>
            <a:off x="6129338" y="4448175"/>
            <a:ext cx="242093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l-NL" sz="1300">
                <a:latin typeface="Calibri" pitchFamily="34" charset="0"/>
              </a:rPr>
              <a:t>Consumenten overbieden elkaar,</a:t>
            </a:r>
            <a:br>
              <a:rPr lang="nl-NL" sz="1300">
                <a:latin typeface="Calibri" pitchFamily="34" charset="0"/>
              </a:rPr>
            </a:br>
            <a:r>
              <a:rPr lang="nl-NL" sz="1300">
                <a:latin typeface="Calibri" pitchFamily="34" charset="0"/>
              </a:rPr>
              <a:t>waardoor de prijs gaat stijgen</a:t>
            </a:r>
            <a:endParaRPr lang="nl-NL" sz="1300" b="1">
              <a:latin typeface="Calibri" pitchFamily="34" charset="0"/>
            </a:endParaRPr>
          </a:p>
        </p:txBody>
      </p:sp>
      <p:cxnSp>
        <p:nvCxnSpPr>
          <p:cNvPr id="1033" name="Rechte verbindingslijn met pijl 1032"/>
          <p:cNvCxnSpPr/>
          <p:nvPr/>
        </p:nvCxnSpPr>
        <p:spPr>
          <a:xfrm>
            <a:off x="2524125" y="4144963"/>
            <a:ext cx="1854200" cy="0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034" name="PIJL-OMHOOG 1033"/>
          <p:cNvSpPr/>
          <p:nvPr/>
        </p:nvSpPr>
        <p:spPr>
          <a:xfrm>
            <a:off x="3619500" y="3657600"/>
            <a:ext cx="114300" cy="438150"/>
          </a:xfrm>
          <a:prstGeom prst="up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80" name="Tijdelijke aanduiding voor inhoud 2"/>
          <p:cNvSpPr>
            <a:spLocks noGrp="1"/>
          </p:cNvSpPr>
          <p:nvPr>
            <p:ph idx="1"/>
          </p:nvPr>
        </p:nvSpPr>
        <p:spPr>
          <a:xfrm>
            <a:off x="468313" y="5805488"/>
            <a:ext cx="8229600" cy="919162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r>
              <a:rPr lang="nl-NL" sz="2800" smtClean="0">
                <a:latin typeface="Arial" charset="0"/>
                <a:cs typeface="Arial" charset="0"/>
              </a:rPr>
              <a:t>Dit prijsmechanisme stuurt dus vraag en aanbod,</a:t>
            </a:r>
          </a:p>
          <a:p>
            <a:pPr marL="0" indent="0" algn="ctr">
              <a:buFont typeface="Arial" charset="0"/>
              <a:buNone/>
            </a:pPr>
            <a:r>
              <a:rPr lang="nl-NL" sz="2000" smtClean="0">
                <a:latin typeface="Arial" charset="0"/>
                <a:cs typeface="Arial" charset="0"/>
              </a:rPr>
              <a:t>het proces is voor niemand zichtbaar, vandaar ‘de onzichtbare hand’</a:t>
            </a:r>
            <a:endParaRPr lang="nl-NL" sz="28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75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75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75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500"/>
                            </p:stCondLst>
                            <p:childTnLst>
                              <p:par>
                                <p:cTn id="82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20" grpId="0" animBg="1"/>
      <p:bldP spid="62" grpId="0" animBg="1"/>
      <p:bldP spid="69" grpId="0"/>
      <p:bldP spid="70" grpId="0"/>
      <p:bldP spid="70" grpId="1"/>
      <p:bldP spid="73" grpId="0"/>
      <p:bldP spid="73" grpId="1"/>
      <p:bldP spid="1031" grpId="0" animBg="1"/>
      <p:bldP spid="1031" grpId="1" animBg="1"/>
      <p:bldP spid="75" grpId="0"/>
      <p:bldP spid="75" grpId="1"/>
      <p:bldP spid="76" grpId="0"/>
      <p:bldP spid="76" grpId="1"/>
      <p:bldP spid="1034" grpId="0" animBg="1"/>
      <p:bldP spid="1034" grpId="1" animBg="1"/>
      <p:bldP spid="80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latin typeface="Arial" charset="0"/>
                <a:cs typeface="Arial" charset="0"/>
              </a:rPr>
              <a:t>VWO </a:t>
            </a:r>
            <a:br>
              <a:rPr lang="nl-NL" dirty="0" smtClean="0">
                <a:latin typeface="Arial" charset="0"/>
                <a:cs typeface="Arial" charset="0"/>
              </a:rPr>
            </a:br>
            <a:r>
              <a:rPr lang="nl-NL" dirty="0">
                <a:latin typeface="Arial" charset="0"/>
                <a:cs typeface="Arial" charset="0"/>
              </a:rPr>
              <a:t>	</a:t>
            </a:r>
            <a:r>
              <a:rPr lang="nl-NL" dirty="0" smtClean="0">
                <a:latin typeface="Arial" charset="0"/>
                <a:cs typeface="Arial" charset="0"/>
              </a:rPr>
              <a:t>	</a:t>
            </a:r>
            <a:r>
              <a:rPr lang="nl-NL" dirty="0" smtClean="0">
                <a:latin typeface="Arial" charset="0"/>
                <a:cs typeface="Arial" charset="0"/>
              </a:rPr>
              <a:t>een voorbeeld</a:t>
            </a:r>
            <a:endParaRPr lang="nl-NL" dirty="0" smtClean="0">
              <a:latin typeface="Arial" charset="0"/>
              <a:cs typeface="Arial" charset="0"/>
            </a:endParaRPr>
          </a:p>
        </p:txBody>
      </p:sp>
      <p:sp>
        <p:nvSpPr>
          <p:cNvPr id="12290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285875"/>
            <a:ext cx="8229600" cy="5143500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nl-NL" sz="2800" dirty="0" err="1" smtClean="0">
                <a:latin typeface="Arial" charset="0"/>
                <a:cs typeface="Arial" charset="0"/>
              </a:rPr>
              <a:t>Milton</a:t>
            </a:r>
            <a:r>
              <a:rPr lang="nl-NL" sz="2800" dirty="0" smtClean="0">
                <a:latin typeface="Arial" charset="0"/>
                <a:cs typeface="Arial" charset="0"/>
              </a:rPr>
              <a:t> Friedman </a:t>
            </a:r>
            <a:r>
              <a:rPr lang="nl-NL" sz="2000" dirty="0" smtClean="0">
                <a:latin typeface="Arial" charset="0"/>
                <a:cs typeface="Arial" charset="0"/>
              </a:rPr>
              <a:t>(Amerikaans econoom) </a:t>
            </a:r>
          </a:p>
          <a:p>
            <a:r>
              <a:rPr lang="nl-NL" sz="2000" dirty="0">
                <a:hlinkClick r:id="rId3"/>
              </a:rPr>
              <a:t>De potlood van Friedman</a:t>
            </a:r>
          </a:p>
          <a:p>
            <a:endParaRPr lang="nl-NL" sz="2000" dirty="0">
              <a:hlinkClick r:id="rId3"/>
            </a:endParaRPr>
          </a:p>
          <a:p>
            <a:r>
              <a:rPr lang="nl-NL" sz="2000" dirty="0">
                <a:hlinkClick r:id="rId3"/>
              </a:rPr>
              <a:t>http://www.youtube.com/watch?v=R5Gppi-O3a8</a:t>
            </a:r>
            <a:endParaRPr lang="nl-NL" sz="2000" dirty="0"/>
          </a:p>
          <a:p>
            <a:pPr marL="0" indent="0">
              <a:buFont typeface="Arial" charset="0"/>
              <a:buNone/>
            </a:pPr>
            <a:r>
              <a:rPr lang="nl-NL" sz="2000" dirty="0" smtClean="0">
                <a:latin typeface="Arial" charset="0"/>
                <a:cs typeface="Arial" charset="0"/>
              </a:rPr>
              <a:t/>
            </a:r>
            <a:br>
              <a:rPr lang="nl-NL" sz="2000" dirty="0" smtClean="0">
                <a:latin typeface="Arial" charset="0"/>
                <a:cs typeface="Arial" charset="0"/>
              </a:rPr>
            </a:br>
            <a:endParaRPr lang="nl-NL" sz="2800" dirty="0" smtClean="0">
              <a:latin typeface="Arial" charset="0"/>
              <a:cs typeface="Arial" charset="0"/>
            </a:endParaRPr>
          </a:p>
        </p:txBody>
      </p:sp>
      <p:pic>
        <p:nvPicPr>
          <p:cNvPr id="12291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62862" y="3093318"/>
            <a:ext cx="2438400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6938455" flipV="1">
            <a:off x="7043738" y="2436813"/>
            <a:ext cx="1703387" cy="127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Shape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1331640" y="3329111"/>
            <a:ext cx="4752975" cy="3563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43853323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 fullScrn="1"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markt als organisator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Allocatie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“Verdeling van de productiefactoren”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Productiefactoren/ productieproces</a:t>
            </a:r>
          </a:p>
          <a:p>
            <a:pPr lvl="1"/>
            <a:r>
              <a:rPr lang="nl-NL" dirty="0" smtClean="0"/>
              <a:t>Arbeid	 				loon</a:t>
            </a:r>
          </a:p>
          <a:p>
            <a:pPr lvl="1"/>
            <a:r>
              <a:rPr lang="nl-NL" dirty="0" smtClean="0"/>
              <a:t>Kapitaal				Rente (interest)</a:t>
            </a:r>
          </a:p>
          <a:p>
            <a:pPr lvl="1"/>
            <a:r>
              <a:rPr lang="nl-NL" dirty="0" smtClean="0"/>
              <a:t>Natuur					Huur/pacht</a:t>
            </a:r>
          </a:p>
          <a:p>
            <a:pPr lvl="1"/>
            <a:r>
              <a:rPr lang="nl-NL" dirty="0" smtClean="0"/>
              <a:t>Ondernemerschap		Winst</a:t>
            </a:r>
          </a:p>
        </p:txBody>
      </p:sp>
      <p:sp>
        <p:nvSpPr>
          <p:cNvPr id="4" name="PIJL-RECHTS 3"/>
          <p:cNvSpPr/>
          <p:nvPr/>
        </p:nvSpPr>
        <p:spPr>
          <a:xfrm>
            <a:off x="4543425" y="3717032"/>
            <a:ext cx="978408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PIJL-RECHTS 4"/>
          <p:cNvSpPr/>
          <p:nvPr/>
        </p:nvSpPr>
        <p:spPr>
          <a:xfrm>
            <a:off x="4543425" y="4293096"/>
            <a:ext cx="978408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PIJL-RECHTS 5"/>
          <p:cNvSpPr/>
          <p:nvPr/>
        </p:nvSpPr>
        <p:spPr>
          <a:xfrm>
            <a:off x="4543425" y="4800562"/>
            <a:ext cx="978408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PIJL-RECHTS 6"/>
          <p:cNvSpPr/>
          <p:nvPr/>
        </p:nvSpPr>
        <p:spPr>
          <a:xfrm>
            <a:off x="4543425" y="5260032"/>
            <a:ext cx="978408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02320287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economielokaal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economielokaal</Template>
  <TotalTime>302</TotalTime>
  <Words>313</Words>
  <Application>Microsoft Office PowerPoint</Application>
  <PresentationFormat>Diavoorstelling (4:3)</PresentationFormat>
  <Paragraphs>106</Paragraphs>
  <Slides>7</Slides>
  <Notes>0</Notes>
  <HiddenSlides>0</HiddenSlides>
  <MMClips>1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8" baseType="lpstr">
      <vt:lpstr>economielokaal</vt:lpstr>
      <vt:lpstr>HAVO/VWO Het prijsmechanisme</vt:lpstr>
      <vt:lpstr>Prijsmechanisme</vt:lpstr>
      <vt:lpstr>De vraagfunctie</vt:lpstr>
      <vt:lpstr>De aanbodfunctie</vt:lpstr>
      <vt:lpstr>De evenwichtsprijs</vt:lpstr>
      <vt:lpstr>VWO    een voorbeeld</vt:lpstr>
      <vt:lpstr>De markt als organisator</vt:lpstr>
    </vt:vector>
  </TitlesOfParts>
  <Company>Krimpenerwaard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Het prijsmechanisme</dc:title>
  <dc:creator>Blm</dc:creator>
  <cp:lastModifiedBy>Alberts, Johan</cp:lastModifiedBy>
  <cp:revision>28</cp:revision>
  <dcterms:created xsi:type="dcterms:W3CDTF">2011-10-03T11:55:22Z</dcterms:created>
  <dcterms:modified xsi:type="dcterms:W3CDTF">2014-10-24T08:15:45Z</dcterms:modified>
</cp:coreProperties>
</file>